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307" r:id="rId2"/>
    <p:sldId id="334" r:id="rId3"/>
    <p:sldId id="309" r:id="rId4"/>
    <p:sldId id="271" r:id="rId5"/>
    <p:sldId id="258" r:id="rId6"/>
    <p:sldId id="321" r:id="rId7"/>
    <p:sldId id="320" r:id="rId8"/>
    <p:sldId id="322" r:id="rId9"/>
    <p:sldId id="323" r:id="rId10"/>
    <p:sldId id="308" r:id="rId11"/>
    <p:sldId id="260" r:id="rId12"/>
    <p:sldId id="314" r:id="rId13"/>
    <p:sldId id="336" r:id="rId14"/>
    <p:sldId id="337" r:id="rId15"/>
    <p:sldId id="335" r:id="rId16"/>
    <p:sldId id="338" r:id="rId17"/>
    <p:sldId id="339" r:id="rId18"/>
    <p:sldId id="340" r:id="rId19"/>
    <p:sldId id="259" r:id="rId20"/>
    <p:sldId id="303" r:id="rId21"/>
    <p:sldId id="263" r:id="rId22"/>
    <p:sldId id="325" r:id="rId23"/>
    <p:sldId id="324" r:id="rId24"/>
    <p:sldId id="316" r:id="rId25"/>
    <p:sldId id="332" r:id="rId26"/>
    <p:sldId id="333" r:id="rId27"/>
    <p:sldId id="317" r:id="rId28"/>
    <p:sldId id="304" r:id="rId29"/>
    <p:sldId id="313" r:id="rId30"/>
    <p:sldId id="318" r:id="rId31"/>
    <p:sldId id="328" r:id="rId32"/>
    <p:sldId id="329" r:id="rId33"/>
    <p:sldId id="330" r:id="rId34"/>
    <p:sldId id="341" r:id="rId35"/>
    <p:sldId id="326" r:id="rId36"/>
    <p:sldId id="319" r:id="rId37"/>
    <p:sldId id="331" r:id="rId38"/>
    <p:sldId id="27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A"/>
    <a:srgbClr val="335899"/>
    <a:srgbClr val="3F6AB7"/>
    <a:srgbClr val="7991CE"/>
    <a:srgbClr val="B3BEDF"/>
    <a:srgbClr val="0171C5"/>
    <a:srgbClr val="7E3A66"/>
    <a:srgbClr val="7E6CC3"/>
    <a:srgbClr val="68578F"/>
    <a:srgbClr val="3F57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85" autoAdjust="0"/>
    <p:restoredTop sz="65097" autoAdjust="0"/>
  </p:normalViewPr>
  <p:slideViewPr>
    <p:cSldViewPr snapToGrid="0" showGuides="1">
      <p:cViewPr varScale="1">
        <p:scale>
          <a:sx n="114" d="100"/>
          <a:sy n="114" d="100"/>
        </p:scale>
        <p:origin x="516" y="108"/>
      </p:cViewPr>
      <p:guideLst>
        <p:guide orient="horz" pos="2136"/>
        <p:guide pos="3817"/>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8.wmf"/><Relationship Id="rId4"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5.wmf"/><Relationship Id="rId7" Type="http://schemas.openxmlformats.org/officeDocument/2006/relationships/image" Target="../media/image28.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14.wmf"/><Relationship Id="rId5" Type="http://schemas.openxmlformats.org/officeDocument/2006/relationships/image" Target="../media/image27.wmf"/><Relationship Id="rId4"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25216-DA91-4BF9-9B2F-C12DA8FC2EEE}" type="datetimeFigureOut">
              <a:rPr lang="en-US" smtClean="0"/>
              <a:t>12/21/2018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2BD532-8DD0-4EA2-8A01-4E78B9DBC2F9}" type="slidenum">
              <a:rPr lang="en-US" smtClean="0"/>
              <a:t>‹#›</a:t>
            </a:fld>
            <a:endParaRPr lang="en-US"/>
          </a:p>
        </p:txBody>
      </p:sp>
    </p:spTree>
    <p:extLst>
      <p:ext uri="{BB962C8B-B14F-4D97-AF65-F5344CB8AC3E}">
        <p14:creationId xmlns:p14="http://schemas.microsoft.com/office/powerpoint/2010/main" val="201299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2BD532-8DD0-4EA2-8A01-4E78B9DBC2F9}" type="slidenum">
              <a:rPr lang="en-US" smtClean="0"/>
              <a:t>1</a:t>
            </a:fld>
            <a:endParaRPr lang="en-US"/>
          </a:p>
        </p:txBody>
      </p:sp>
    </p:spTree>
    <p:extLst>
      <p:ext uri="{BB962C8B-B14F-4D97-AF65-F5344CB8AC3E}">
        <p14:creationId xmlns:p14="http://schemas.microsoft.com/office/powerpoint/2010/main" val="3936000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2BD532-8DD0-4EA2-8A01-4E78B9DBC2F9}" type="slidenum">
              <a:rPr lang="en-US" smtClean="0"/>
              <a:t>38</a:t>
            </a:fld>
            <a:endParaRPr lang="en-US"/>
          </a:p>
        </p:txBody>
      </p:sp>
    </p:spTree>
    <p:extLst>
      <p:ext uri="{BB962C8B-B14F-4D97-AF65-F5344CB8AC3E}">
        <p14:creationId xmlns:p14="http://schemas.microsoft.com/office/powerpoint/2010/main" val="1266561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11</a:t>
            </a:fld>
            <a:endParaRPr lang="en-US"/>
          </a:p>
        </p:txBody>
      </p:sp>
    </p:spTree>
    <p:extLst>
      <p:ext uri="{BB962C8B-B14F-4D97-AF65-F5344CB8AC3E}">
        <p14:creationId xmlns:p14="http://schemas.microsoft.com/office/powerpoint/2010/main" val="228638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12</a:t>
            </a:fld>
            <a:endParaRPr lang="en-US"/>
          </a:p>
        </p:txBody>
      </p:sp>
    </p:spTree>
    <p:extLst>
      <p:ext uri="{BB962C8B-B14F-4D97-AF65-F5344CB8AC3E}">
        <p14:creationId xmlns:p14="http://schemas.microsoft.com/office/powerpoint/2010/main" val="91141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13</a:t>
            </a:fld>
            <a:endParaRPr lang="en-US"/>
          </a:p>
        </p:txBody>
      </p:sp>
    </p:spTree>
    <p:extLst>
      <p:ext uri="{BB962C8B-B14F-4D97-AF65-F5344CB8AC3E}">
        <p14:creationId xmlns:p14="http://schemas.microsoft.com/office/powerpoint/2010/main" val="56134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14</a:t>
            </a:fld>
            <a:endParaRPr lang="en-US"/>
          </a:p>
        </p:txBody>
      </p:sp>
    </p:spTree>
    <p:extLst>
      <p:ext uri="{BB962C8B-B14F-4D97-AF65-F5344CB8AC3E}">
        <p14:creationId xmlns:p14="http://schemas.microsoft.com/office/powerpoint/2010/main" val="420315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15</a:t>
            </a:fld>
            <a:endParaRPr lang="en-US"/>
          </a:p>
        </p:txBody>
      </p:sp>
    </p:spTree>
    <p:extLst>
      <p:ext uri="{BB962C8B-B14F-4D97-AF65-F5344CB8AC3E}">
        <p14:creationId xmlns:p14="http://schemas.microsoft.com/office/powerpoint/2010/main" val="3967689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16</a:t>
            </a:fld>
            <a:endParaRPr lang="en-US"/>
          </a:p>
        </p:txBody>
      </p:sp>
    </p:spTree>
    <p:extLst>
      <p:ext uri="{BB962C8B-B14F-4D97-AF65-F5344CB8AC3E}">
        <p14:creationId xmlns:p14="http://schemas.microsoft.com/office/powerpoint/2010/main" val="1399575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17</a:t>
            </a:fld>
            <a:endParaRPr lang="en-US"/>
          </a:p>
        </p:txBody>
      </p:sp>
    </p:spTree>
    <p:extLst>
      <p:ext uri="{BB962C8B-B14F-4D97-AF65-F5344CB8AC3E}">
        <p14:creationId xmlns:p14="http://schemas.microsoft.com/office/powerpoint/2010/main" val="1273657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2BD532-8DD0-4EA2-8A01-4E78B9DBC2F9}" type="slidenum">
              <a:rPr lang="en-US" smtClean="0"/>
              <a:t>18</a:t>
            </a:fld>
            <a:endParaRPr lang="en-US"/>
          </a:p>
        </p:txBody>
      </p:sp>
    </p:spTree>
    <p:extLst>
      <p:ext uri="{BB962C8B-B14F-4D97-AF65-F5344CB8AC3E}">
        <p14:creationId xmlns:p14="http://schemas.microsoft.com/office/powerpoint/2010/main" val="3273764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封面1">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918278" y="2628107"/>
            <a:ext cx="6355444" cy="800893"/>
          </a:xfrm>
        </p:spPr>
        <p:txBody>
          <a:bodyPr anchor="ctr">
            <a:noAutofit/>
          </a:bodyPr>
          <a:lstStyle>
            <a:lvl1pPr algn="l">
              <a:defRPr sz="7200" b="1" spc="4000" baseline="0">
                <a:solidFill>
                  <a:schemeClr val="bg1"/>
                </a:solidFill>
                <a:effectLst>
                  <a:outerShdw blurRad="127000" dist="635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nchor="ct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17272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封面1">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ctr">
            <a:noAutofit/>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nchor="ct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93615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extLst>
      <p:ext uri="{BB962C8B-B14F-4D97-AF65-F5344CB8AC3E}">
        <p14:creationId xmlns:p14="http://schemas.microsoft.com/office/powerpoint/2010/main" val="123624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pic>
        <p:nvPicPr>
          <p:cNvPr id="15" name="图片占位符 7"/>
          <p:cNvPicPr>
            <a:picLocks noChangeAspect="1"/>
          </p:cNvPicPr>
          <p:nvPr userDrawn="1"/>
        </p:nvPicPr>
        <p:blipFill>
          <a:blip r:embed="rId2" cstate="print">
            <a:extLst>
              <a:ext uri="{28A0092B-C50C-407E-A947-70E740481C1C}">
                <a14:useLocalDpi xmlns:a14="http://schemas.microsoft.com/office/drawing/2010/main" val="0"/>
              </a:ext>
            </a:extLst>
          </a:blip>
          <a:srcRect t="16502" b="16502"/>
          <a:stretch>
            <a:fillRect/>
          </a:stretch>
        </p:blipFill>
        <p:spPr>
          <a:xfrm>
            <a:off x="-1" y="0"/>
            <a:ext cx="6813176" cy="6858000"/>
          </a:xfrm>
          <a:prstGeom prst="rect">
            <a:avLst/>
          </a:prstGeom>
        </p:spPr>
      </p:pic>
      <p:sp>
        <p:nvSpPr>
          <p:cNvPr id="16" name="圆角矩形 15"/>
          <p:cNvSpPr/>
          <p:nvPr userDrawn="1"/>
        </p:nvSpPr>
        <p:spPr>
          <a:xfrm>
            <a:off x="-1"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手动输入 16"/>
          <p:cNvSpPr/>
          <p:nvPr userDrawn="1"/>
        </p:nvSpPr>
        <p:spPr>
          <a:xfrm rot="16200000" flipH="1">
            <a:off x="5201023"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0" name="直接连接符 19"/>
          <p:cNvCxnSpPr/>
          <p:nvPr userDrawn="1"/>
        </p:nvCxnSpPr>
        <p:spPr>
          <a:xfrm>
            <a:off x="-1"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4977" y="2977130"/>
            <a:ext cx="5777379" cy="896369"/>
          </a:xfrm>
        </p:spPr>
        <p:txBody>
          <a:bodyPr anchor="ctr"/>
          <a:lstStyle>
            <a:lvl1pPr algn="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7146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userDrawn="1"/>
        </p:nvSpPr>
        <p:spPr>
          <a:xfrm>
            <a:off x="8579204" y="1143000"/>
            <a:ext cx="4572000" cy="4572000"/>
          </a:xfrm>
          <a:prstGeom prst="rect">
            <a:avLst/>
          </a:prstGeom>
          <a:blipFill dpi="0" rotWithShape="1">
            <a:blip r:embed="rId2"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0" name="副标题 2"/>
          <p:cNvSpPr>
            <a:spLocks noGrp="1"/>
          </p:cNvSpPr>
          <p:nvPr>
            <p:ph type="subTitle" idx="13"/>
          </p:nvPr>
        </p:nvSpPr>
        <p:spPr>
          <a:xfrm>
            <a:off x="1095823" y="767504"/>
            <a:ext cx="10257975" cy="506411"/>
          </a:xfrm>
        </p:spPr>
        <p:txBody>
          <a:bodyPr>
            <a:normAutofit/>
          </a:bodyPr>
          <a:lstStyle>
            <a:lvl1pPr marL="0" indent="0" algn="l">
              <a:buNone/>
              <a:defRPr sz="1600">
                <a:solidFill>
                  <a:schemeClr val="tx1">
                    <a:lumMod val="50000"/>
                    <a:lumOff val="50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21" name="矩形 20"/>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939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矩形 12"/>
          <p:cNvSpPr/>
          <p:nvPr userDrawn="1"/>
        </p:nvSpPr>
        <p:spPr>
          <a:xfrm>
            <a:off x="8579204" y="1143000"/>
            <a:ext cx="4572000" cy="4572000"/>
          </a:xfrm>
          <a:prstGeom prst="rect">
            <a:avLst/>
          </a:prstGeom>
          <a:blipFill dpi="0" rotWithShape="1">
            <a:blip r:embed="rId2"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838200" y="1430515"/>
            <a:ext cx="10515600" cy="474644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副标题 2"/>
          <p:cNvSpPr>
            <a:spLocks noGrp="1"/>
          </p:cNvSpPr>
          <p:nvPr>
            <p:ph type="subTitle" idx="13"/>
          </p:nvPr>
        </p:nvSpPr>
        <p:spPr>
          <a:xfrm>
            <a:off x="1095823" y="767504"/>
            <a:ext cx="10257975" cy="506411"/>
          </a:xfrm>
        </p:spPr>
        <p:txBody>
          <a:bodyPr>
            <a:normAutofit/>
          </a:bodyPr>
          <a:lstStyle>
            <a:lvl1pPr marL="0" indent="0" algn="l">
              <a:buNone/>
              <a:defRPr sz="1600">
                <a:solidFill>
                  <a:schemeClr val="tx1">
                    <a:lumMod val="50000"/>
                    <a:lumOff val="50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2946508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结尾">
    <p:bg>
      <p:bgPr>
        <a:solidFill>
          <a:srgbClr val="004F8A"/>
        </a:solidFill>
        <a:effectLst/>
      </p:bgPr>
    </p:bg>
    <p:spTree>
      <p:nvGrpSpPr>
        <p:cNvPr id="1" name=""/>
        <p:cNvGrpSpPr/>
        <p:nvPr/>
      </p:nvGrpSpPr>
      <p:grpSpPr>
        <a:xfrm>
          <a:off x="0" y="0"/>
          <a:ext cx="0" cy="0"/>
          <a:chOff x="0" y="0"/>
          <a:chExt cx="0" cy="0"/>
        </a:xfrm>
      </p:grpSpPr>
      <p:sp>
        <p:nvSpPr>
          <p:cNvPr id="2" name="矩形 1"/>
          <p:cNvSpPr/>
          <p:nvPr userDrawn="1"/>
        </p:nvSpPr>
        <p:spPr>
          <a:xfrm>
            <a:off x="8579204" y="3196263"/>
            <a:ext cx="4572000" cy="4572000"/>
          </a:xfrm>
          <a:prstGeom prst="rect">
            <a:avLst/>
          </a:prstGeom>
          <a:blipFill dpi="0" rotWithShape="1">
            <a:blip r:embed="rId2"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4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5CF5056B-7107-48DA-97E1-2E9CF9C31E49}" type="datetime1">
              <a:rPr lang="en-US" altLang="zh-CN" smtClean="0"/>
              <a:pPr/>
              <a:t>12/21/2018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zh-CN" altLang="en-US"/>
              <a:t>复旦大学计算机科学技术学院</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D81BC2DF-976F-4C49-92B9-E79BD60CFE9D}" type="slidenum">
              <a:rPr lang="zh-CN" altLang="en-US" smtClean="0"/>
              <a:pPr/>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67" r:id="rId1"/>
    <p:sldLayoutId id="2147483657" r:id="rId2"/>
    <p:sldLayoutId id="2147483649" r:id="rId3"/>
    <p:sldLayoutId id="2147483651" r:id="rId4"/>
    <p:sldLayoutId id="2147483654" r:id="rId5"/>
    <p:sldLayoutId id="2147483666" r:id="rId6"/>
    <p:sldLayoutId id="2147483656"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6.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8.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5.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21.png"/><Relationship Id="rId7"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13.bin"/><Relationship Id="rId18" Type="http://schemas.openxmlformats.org/officeDocument/2006/relationships/image" Target="../media/image28.wmf"/><Relationship Id="rId3" Type="http://schemas.openxmlformats.org/officeDocument/2006/relationships/oleObject" Target="../embeddings/oleObject8.bin"/><Relationship Id="rId21" Type="http://schemas.openxmlformats.org/officeDocument/2006/relationships/image" Target="../media/image32.png"/><Relationship Id="rId7" Type="http://schemas.openxmlformats.org/officeDocument/2006/relationships/oleObject" Target="../embeddings/oleObject10.bin"/><Relationship Id="rId12" Type="http://schemas.openxmlformats.org/officeDocument/2006/relationships/image" Target="../media/image27.wmf"/><Relationship Id="rId17" Type="http://schemas.openxmlformats.org/officeDocument/2006/relationships/oleObject" Target="../embeddings/oleObject14.bin"/><Relationship Id="rId2" Type="http://schemas.openxmlformats.org/officeDocument/2006/relationships/slideLayout" Target="../slideLayouts/slideLayout5.xml"/><Relationship Id="rId16" Type="http://schemas.openxmlformats.org/officeDocument/2006/relationships/image" Target="../media/image31.png"/><Relationship Id="rId20" Type="http://schemas.openxmlformats.org/officeDocument/2006/relationships/image" Target="../media/image29.wmf"/><Relationship Id="rId1" Type="http://schemas.openxmlformats.org/officeDocument/2006/relationships/vmlDrawing" Target="../drawings/vmlDrawing3.vml"/><Relationship Id="rId6" Type="http://schemas.openxmlformats.org/officeDocument/2006/relationships/image" Target="../media/image24.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image" Target="../media/image30.png"/><Relationship Id="rId10" Type="http://schemas.openxmlformats.org/officeDocument/2006/relationships/image" Target="../media/image26.wmf"/><Relationship Id="rId19" Type="http://schemas.openxmlformats.org/officeDocument/2006/relationships/oleObject" Target="../embeddings/oleObject15.bin"/><Relationship Id="rId4" Type="http://schemas.openxmlformats.org/officeDocument/2006/relationships/image" Target="../media/image23.wmf"/><Relationship Id="rId9" Type="http://schemas.openxmlformats.org/officeDocument/2006/relationships/oleObject" Target="../embeddings/oleObject11.bin"/><Relationship Id="rId14" Type="http://schemas.openxmlformats.org/officeDocument/2006/relationships/image" Target="../media/image14.wmf"/></Relationships>
</file>

<file path=ppt/slides/_rels/slide26.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34.wmf"/><Relationship Id="rId5" Type="http://schemas.openxmlformats.org/officeDocument/2006/relationships/oleObject" Target="../embeddings/oleObject17.bin"/><Relationship Id="rId4" Type="http://schemas.openxmlformats.org/officeDocument/2006/relationships/image" Target="../media/image33.wm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00000"/>
                    </a14:imgEffect>
                    <a14:imgEffect>
                      <a14:saturation sat="1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72454" y="2819026"/>
            <a:ext cx="11132191" cy="800893"/>
          </a:xfrm>
        </p:spPr>
        <p:txBody>
          <a:bodyPr anchor="ctr" anchorCtr="1"/>
          <a:lstStyle/>
          <a:p>
            <a:pPr algn="ctr"/>
            <a:r>
              <a:rPr lang="en-US" altLang="zh-CN" sz="7200" dirty="0">
                <a:latin typeface="Times New Roman" panose="02020603050405020304" pitchFamily="18" charset="0"/>
                <a:cs typeface="Times New Roman" panose="02020603050405020304" pitchFamily="18" charset="0"/>
              </a:rPr>
              <a:t>Unveiling the Power of Deep Tracking</a:t>
            </a:r>
            <a:endParaRPr lang="zh-CN" altLang="en-US" sz="72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p:txBody>
          <a:bodyPr anchor="ctr">
            <a:normAutofit/>
          </a:bodyPr>
          <a:lstStyle/>
          <a:p>
            <a:r>
              <a:rPr lang="en-US" altLang="zh-CN" dirty="0"/>
              <a:t>2018.12.21</a:t>
            </a:r>
            <a:endParaRPr lang="zh-CN" altLang="en-US" dirty="0"/>
          </a:p>
        </p:txBody>
      </p:sp>
      <p:sp>
        <p:nvSpPr>
          <p:cNvPr id="4" name="文本框 3"/>
          <p:cNvSpPr txBox="1"/>
          <p:nvPr/>
        </p:nvSpPr>
        <p:spPr>
          <a:xfrm>
            <a:off x="434487" y="5562338"/>
            <a:ext cx="2784963" cy="1121013"/>
          </a:xfrm>
          <a:prstGeom prst="rect">
            <a:avLst/>
          </a:prstGeom>
          <a:noFill/>
        </p:spPr>
        <p:txBody>
          <a:bodyPr wrap="square" rtlCol="0" anchor="ctr">
            <a:spAutoFit/>
          </a:bodyPr>
          <a:lstStyle/>
          <a:p>
            <a:pPr>
              <a:lnSpc>
                <a:spcPct val="200000"/>
              </a:lnSpc>
            </a:pPr>
            <a:r>
              <a:rPr lang="zh-CN" altLang="en-US" dirty="0">
                <a:solidFill>
                  <a:schemeClr val="bg1"/>
                </a:solidFill>
              </a:rPr>
              <a:t>姓名：陈同林</a:t>
            </a:r>
            <a:endParaRPr lang="en-US" altLang="zh-CN" dirty="0">
              <a:solidFill>
                <a:schemeClr val="bg1"/>
              </a:solidFill>
            </a:endParaRPr>
          </a:p>
          <a:p>
            <a:pPr>
              <a:lnSpc>
                <a:spcPct val="200000"/>
              </a:lnSpc>
            </a:pPr>
            <a:r>
              <a:rPr lang="zh-CN" altLang="en-US" dirty="0">
                <a:solidFill>
                  <a:schemeClr val="bg1"/>
                </a:solidFill>
              </a:rPr>
              <a:t>学号：</a:t>
            </a:r>
            <a:r>
              <a:rPr lang="en-US" altLang="zh-CN" dirty="0">
                <a:solidFill>
                  <a:schemeClr val="bg1"/>
                </a:solidFill>
              </a:rPr>
              <a:t>18110240020</a:t>
            </a:r>
            <a:endParaRPr lang="en-US" dirty="0">
              <a:solidFill>
                <a:schemeClr val="bg1"/>
              </a:solidFill>
            </a:endParaRPr>
          </a:p>
        </p:txBody>
      </p:sp>
      <p:sp>
        <p:nvSpPr>
          <p:cNvPr id="5" name="文本框 4"/>
          <p:cNvSpPr txBox="1"/>
          <p:nvPr/>
        </p:nvSpPr>
        <p:spPr>
          <a:xfrm>
            <a:off x="3219450" y="5562338"/>
            <a:ext cx="2784963" cy="1121013"/>
          </a:xfrm>
          <a:prstGeom prst="rect">
            <a:avLst/>
          </a:prstGeom>
          <a:noFill/>
        </p:spPr>
        <p:txBody>
          <a:bodyPr wrap="square" rtlCol="0" anchor="ctr">
            <a:spAutoFit/>
          </a:bodyPr>
          <a:lstStyle/>
          <a:p>
            <a:pPr>
              <a:lnSpc>
                <a:spcPct val="200000"/>
              </a:lnSpc>
            </a:pPr>
            <a:r>
              <a:rPr lang="zh-CN" altLang="en-US" dirty="0">
                <a:solidFill>
                  <a:schemeClr val="bg1"/>
                </a:solidFill>
              </a:rPr>
              <a:t>专业：计算机应用技术</a:t>
            </a:r>
            <a:endParaRPr lang="en-US" altLang="zh-CN" dirty="0">
              <a:solidFill>
                <a:schemeClr val="bg1"/>
              </a:solidFill>
            </a:endParaRPr>
          </a:p>
          <a:p>
            <a:pPr>
              <a:lnSpc>
                <a:spcPct val="200000"/>
              </a:lnSpc>
            </a:pPr>
            <a:r>
              <a:rPr lang="zh-CN" altLang="en-US" dirty="0">
                <a:solidFill>
                  <a:schemeClr val="bg1"/>
                </a:solidFill>
              </a:rPr>
              <a:t>导师：李斌</a:t>
            </a:r>
            <a:endParaRPr lang="en-US" dirty="0">
              <a:solidFill>
                <a:schemeClr val="bg1"/>
              </a:solidFill>
            </a:endParaRPr>
          </a:p>
        </p:txBody>
      </p:sp>
    </p:spTree>
    <p:extLst>
      <p:ext uri="{BB962C8B-B14F-4D97-AF65-F5344CB8AC3E}">
        <p14:creationId xmlns:p14="http://schemas.microsoft.com/office/powerpoint/2010/main" val="183125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特征特性分析</a:t>
            </a:r>
            <a:endParaRPr lang="en-US" dirty="0"/>
          </a:p>
        </p:txBody>
      </p:sp>
      <p:sp>
        <p:nvSpPr>
          <p:cNvPr id="14" name="文本框 13"/>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spTree>
    <p:extLst>
      <p:ext uri="{BB962C8B-B14F-4D97-AF65-F5344CB8AC3E}">
        <p14:creationId xmlns:p14="http://schemas.microsoft.com/office/powerpoint/2010/main" val="2222946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深度特征和浅层特征的主要特性</a:t>
            </a:r>
          </a:p>
        </p:txBody>
      </p:sp>
      <p:sp>
        <p:nvSpPr>
          <p:cNvPr id="18" name="Freeform 22">
            <a:extLst>
              <a:ext uri="{FF2B5EF4-FFF2-40B4-BE49-F238E27FC236}">
                <a16:creationId xmlns:a16="http://schemas.microsoft.com/office/drawing/2014/main" id="{615FF4F1-A10A-4B1C-A9B2-2C2C09241C23}"/>
              </a:ext>
            </a:extLst>
          </p:cNvPr>
          <p:cNvSpPr>
            <a:spLocks noChangeAspect="1" noEditPoints="1"/>
          </p:cNvSpPr>
          <p:nvPr/>
        </p:nvSpPr>
        <p:spPr bwMode="auto">
          <a:xfrm>
            <a:off x="904697" y="3654208"/>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5A3FF174-D803-46B9-BD85-05A4BF57A436}"/>
              </a:ext>
            </a:extLst>
          </p:cNvPr>
          <p:cNvSpPr/>
          <p:nvPr/>
        </p:nvSpPr>
        <p:spPr>
          <a:xfrm>
            <a:off x="212931" y="1130362"/>
            <a:ext cx="9736412" cy="2446824"/>
          </a:xfrm>
          <a:prstGeom prst="rect">
            <a:avLst/>
          </a:prstGeom>
        </p:spPr>
        <p:txBody>
          <a:bodyPr wrap="square">
            <a:spAutoFit/>
          </a:bodyPr>
          <a:lstStyle/>
          <a:p>
            <a:pPr lvl="1"/>
            <a:r>
              <a:rPr lang="zh-CN" altLang="en-US" dirty="0">
                <a:latin typeface="Times New Roman" panose="02020603050405020304" pitchFamily="18" charset="0"/>
                <a:ea typeface="宋体" panose="02010600030101010101" pitchFamily="2" charset="-122"/>
              </a:rPr>
              <a:t>深度特征</a:t>
            </a:r>
            <a:endParaRPr lang="en-US" altLang="zh-CN" dirty="0">
              <a:latin typeface="Times New Roman" panose="02020603050405020304" pitchFamily="18" charset="0"/>
              <a:ea typeface="宋体" panose="02010600030101010101" pitchFamily="2" charset="-122"/>
            </a:endParaRPr>
          </a:p>
          <a:p>
            <a:pPr lvl="1">
              <a:lnSpc>
                <a:spcPct val="150000"/>
              </a:lnSpc>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）主要是</a:t>
            </a:r>
            <a:r>
              <a:rPr lang="en-US" altLang="zh-CN" dirty="0">
                <a:latin typeface="Times New Roman" panose="02020603050405020304" pitchFamily="18" charset="0"/>
                <a:ea typeface="宋体" panose="02010600030101010101" pitchFamily="2" charset="-122"/>
              </a:rPr>
              <a:t>CNN</a:t>
            </a:r>
            <a:r>
              <a:rPr lang="zh-CN" altLang="en-US" dirty="0">
                <a:latin typeface="Times New Roman" panose="02020603050405020304" pitchFamily="18" charset="0"/>
                <a:ea typeface="宋体" panose="02010600030101010101" pitchFamily="2" charset="-122"/>
              </a:rPr>
              <a:t>的高层激活，典型</a:t>
            </a:r>
            <a:r>
              <a:rPr lang="en-US" altLang="zh-CN" dirty="0" err="1">
                <a:latin typeface="Times New Roman" panose="02020603050405020304" pitchFamily="18" charset="0"/>
                <a:ea typeface="宋体" panose="02010600030101010101" pitchFamily="2" charset="-122"/>
              </a:rPr>
              <a:t>VGGNet</a:t>
            </a:r>
            <a:r>
              <a:rPr lang="zh-CN" altLang="en-US" dirty="0">
                <a:latin typeface="Times New Roman" panose="02020603050405020304" pitchFamily="18" charset="0"/>
                <a:ea typeface="宋体" panose="02010600030101010101" pitchFamily="2" charset="-122"/>
              </a:rPr>
              <a:t>的</a:t>
            </a:r>
            <a:r>
              <a:rPr lang="en-US" altLang="zh-CN" dirty="0">
                <a:latin typeface="Times New Roman" panose="02020603050405020304" pitchFamily="18" charset="0"/>
                <a:ea typeface="宋体" panose="02010600030101010101" pitchFamily="2" charset="-122"/>
              </a:rPr>
              <a:t>layer 5</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lvl="1">
              <a:lnSpc>
                <a:spcPct val="150000"/>
              </a:lnSpc>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）优点：包含高层语义，对旋转和变形等外观变化具有不变性，何时何地都能找到目 </a:t>
            </a:r>
            <a:endParaRPr lang="en-US" altLang="zh-CN" dirty="0">
              <a:latin typeface="Times New Roman" panose="02020603050405020304" pitchFamily="18" charset="0"/>
              <a:ea typeface="宋体" panose="02010600030101010101" pitchFamily="2" charset="-122"/>
            </a:endParaRPr>
          </a:p>
          <a:p>
            <a:pPr lvl="1">
              <a:lnSpc>
                <a:spcPct val="150000"/>
              </a:lnSpc>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标，即</a:t>
            </a:r>
            <a:r>
              <a:rPr lang="zh-CN" altLang="en-US" b="1" dirty="0">
                <a:latin typeface="Times New Roman" panose="02020603050405020304" pitchFamily="18" charset="0"/>
                <a:ea typeface="宋体" panose="02010600030101010101" pitchFamily="2" charset="-122"/>
              </a:rPr>
              <a:t>鲁棒性很强</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lvl="1">
              <a:lnSpc>
                <a:spcPct val="150000"/>
              </a:lnSpc>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 缺点：空间分辨率低，对平移和尺度都有不变性，无法精确定位目标，会造成目</a:t>
            </a:r>
            <a:endParaRPr lang="en-US" altLang="zh-CN" dirty="0">
              <a:latin typeface="Times New Roman" panose="02020603050405020304" pitchFamily="18" charset="0"/>
              <a:ea typeface="宋体" panose="02010600030101010101" pitchFamily="2" charset="-122"/>
            </a:endParaRPr>
          </a:p>
          <a:p>
            <a:pPr lvl="1">
              <a:lnSpc>
                <a:spcPct val="150000"/>
              </a:lnSpc>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标漂移和跟踪失败，即</a:t>
            </a:r>
            <a:r>
              <a:rPr lang="zh-CN" altLang="en-US" b="1" dirty="0">
                <a:latin typeface="Times New Roman" panose="02020603050405020304" pitchFamily="18" charset="0"/>
                <a:ea typeface="宋体" panose="02010600030101010101" pitchFamily="2" charset="-122"/>
              </a:rPr>
              <a:t>准确性很差</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23" name="矩形 22">
            <a:extLst>
              <a:ext uri="{FF2B5EF4-FFF2-40B4-BE49-F238E27FC236}">
                <a16:creationId xmlns:a16="http://schemas.microsoft.com/office/drawing/2014/main" id="{90E468C5-9C8E-4592-B2D5-26968B70A2D3}"/>
              </a:ext>
            </a:extLst>
          </p:cNvPr>
          <p:cNvSpPr/>
          <p:nvPr/>
        </p:nvSpPr>
        <p:spPr>
          <a:xfrm>
            <a:off x="212931" y="3949504"/>
            <a:ext cx="10228914" cy="1701748"/>
          </a:xfrm>
          <a:prstGeom prst="rect">
            <a:avLst/>
          </a:prstGeom>
        </p:spPr>
        <p:txBody>
          <a:bodyPr wrap="square">
            <a:spAutoFit/>
          </a:bodyPr>
          <a:lstStyle/>
          <a:p>
            <a:pPr lvl="1">
              <a:lnSpc>
                <a:spcPct val="150000"/>
              </a:lnSpc>
            </a:pPr>
            <a:r>
              <a:rPr lang="zh-CN" altLang="en-US" dirty="0">
                <a:latin typeface="Times New Roman" panose="02020603050405020304" pitchFamily="18" charset="0"/>
                <a:ea typeface="宋体" panose="02010600030101010101" pitchFamily="2" charset="-122"/>
              </a:rPr>
              <a:t>浅层特征</a:t>
            </a:r>
            <a:endParaRPr lang="en-US" altLang="zh-CN" dirty="0">
              <a:latin typeface="Times New Roman" panose="02020603050405020304" pitchFamily="18" charset="0"/>
              <a:ea typeface="宋体" panose="02010600030101010101" pitchFamily="2" charset="-122"/>
            </a:endParaRPr>
          </a:p>
          <a:p>
            <a:pPr lvl="1">
              <a:lnSpc>
                <a:spcPct val="150000"/>
              </a:lnSpc>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）主要是手工特征如</a:t>
            </a:r>
            <a:r>
              <a:rPr lang="en-US" altLang="zh-CN" dirty="0">
                <a:latin typeface="Times New Roman" panose="02020603050405020304" pitchFamily="18" charset="0"/>
                <a:ea typeface="宋体" panose="02010600030101010101" pitchFamily="2" charset="-122"/>
              </a:rPr>
              <a:t>RGB raw-pixel, HOG, CN</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CNN</a:t>
            </a:r>
            <a:r>
              <a:rPr lang="zh-CN" altLang="en-US" dirty="0">
                <a:latin typeface="Times New Roman" panose="02020603050405020304" pitchFamily="18" charset="0"/>
                <a:ea typeface="宋体" panose="02010600030101010101" pitchFamily="2" charset="-122"/>
              </a:rPr>
              <a:t>的低层激活，典型</a:t>
            </a:r>
            <a:r>
              <a:rPr lang="en-US" altLang="zh-CN" dirty="0" err="1">
                <a:latin typeface="Times New Roman" panose="02020603050405020304" pitchFamily="18" charset="0"/>
                <a:ea typeface="宋体" panose="02010600030101010101" pitchFamily="2" charset="-122"/>
              </a:rPr>
              <a:t>VGGNet</a:t>
            </a:r>
            <a:r>
              <a:rPr lang="zh-CN" altLang="en-US" dirty="0">
                <a:latin typeface="Times New Roman" panose="02020603050405020304" pitchFamily="18" charset="0"/>
                <a:ea typeface="宋体" panose="02010600030101010101" pitchFamily="2" charset="-122"/>
              </a:rPr>
              <a:t>的</a:t>
            </a:r>
            <a:r>
              <a:rPr lang="en-US" altLang="zh-CN" dirty="0">
                <a:latin typeface="Times New Roman" panose="02020603050405020304" pitchFamily="18" charset="0"/>
                <a:ea typeface="宋体" panose="02010600030101010101" pitchFamily="2" charset="-122"/>
              </a:rPr>
              <a:t>Layer 1</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lvl="1">
              <a:lnSpc>
                <a:spcPct val="150000"/>
              </a:lnSpc>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）优点：包含纹理和颜色信息，空间分辨率高，适合高精度定位目标，即</a:t>
            </a:r>
            <a:r>
              <a:rPr lang="zh-CN" altLang="en-US" b="1" dirty="0">
                <a:latin typeface="Times New Roman" panose="02020603050405020304" pitchFamily="18" charset="0"/>
                <a:ea typeface="宋体" panose="02010600030101010101" pitchFamily="2" charset="-122"/>
              </a:rPr>
              <a:t>准确性很强</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lvl="1">
              <a:lnSpc>
                <a:spcPct val="150000"/>
              </a:lnSpc>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）缺点：不变性很差，目标稍微形变就不认识了，尤其是旋转，即</a:t>
            </a:r>
            <a:r>
              <a:rPr lang="zh-CN" altLang="en-US" b="1" dirty="0">
                <a:latin typeface="Times New Roman" panose="02020603050405020304" pitchFamily="18" charset="0"/>
                <a:ea typeface="宋体" panose="02010600030101010101" pitchFamily="2" charset="-122"/>
              </a:rPr>
              <a:t>鲁棒性很差</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45944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实验准备</a:t>
            </a:r>
          </a:p>
        </p:txBody>
      </p:sp>
      <p:sp>
        <p:nvSpPr>
          <p:cNvPr id="8" name="Freeform 22"/>
          <p:cNvSpPr>
            <a:spLocks noChangeAspect="1" noEditPoints="1"/>
          </p:cNvSpPr>
          <p:nvPr/>
        </p:nvSpPr>
        <p:spPr bwMode="auto">
          <a:xfrm>
            <a:off x="904697" y="1955195"/>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 name="Freeform 22">
            <a:extLst>
              <a:ext uri="{FF2B5EF4-FFF2-40B4-BE49-F238E27FC236}">
                <a16:creationId xmlns:a16="http://schemas.microsoft.com/office/drawing/2014/main" id="{615FF4F1-A10A-4B1C-A9B2-2C2C09241C23}"/>
              </a:ext>
            </a:extLst>
          </p:cNvPr>
          <p:cNvSpPr>
            <a:spLocks noChangeAspect="1" noEditPoints="1"/>
          </p:cNvSpPr>
          <p:nvPr/>
        </p:nvSpPr>
        <p:spPr bwMode="auto">
          <a:xfrm>
            <a:off x="904697" y="3654208"/>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719729B3-6D5D-4270-8976-73CF7E9FDC65}"/>
              </a:ext>
            </a:extLst>
          </p:cNvPr>
          <p:cNvSpPr/>
          <p:nvPr/>
        </p:nvSpPr>
        <p:spPr>
          <a:xfrm>
            <a:off x="492711" y="1684384"/>
            <a:ext cx="4924458" cy="923330"/>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使用的特征</a:t>
            </a:r>
            <a:endParaRPr lang="en-US" altLang="zh-CN" dirty="0">
              <a:latin typeface="Times New Roman" panose="02020603050405020304" pitchFamily="18" charset="0"/>
              <a:ea typeface="宋体" panose="02010600030101010101" pitchFamily="2" charset="-122"/>
            </a:endParaRPr>
          </a:p>
          <a:p>
            <a:pPr lvl="1"/>
            <a:r>
              <a:rPr lang="en-US" altLang="zh-CN" dirty="0">
                <a:latin typeface="Times New Roman" panose="02020603050405020304" pitchFamily="18" charset="0"/>
                <a:ea typeface="宋体" panose="02010600030101010101" pitchFamily="2" charset="-122"/>
              </a:rPr>
              <a:t>   1</a:t>
            </a:r>
            <a:r>
              <a:rPr lang="zh-CN" altLang="en-US" dirty="0">
                <a:latin typeface="Times New Roman" panose="02020603050405020304" pitchFamily="18" charset="0"/>
                <a:ea typeface="宋体" panose="02010600030101010101" pitchFamily="2" charset="-122"/>
              </a:rPr>
              <a:t>）深度特征：</a:t>
            </a:r>
            <a:r>
              <a:rPr lang="en-US" altLang="zh-CN" dirty="0">
                <a:latin typeface="Times New Roman" panose="02020603050405020304" pitchFamily="18" charset="0"/>
                <a:ea typeface="宋体" panose="02010600030101010101" pitchFamily="2" charset="-122"/>
              </a:rPr>
              <a:t>Resnet50 </a:t>
            </a:r>
            <a:r>
              <a:rPr lang="zh-CN" altLang="en-US" dirty="0">
                <a:latin typeface="Times New Roman" panose="02020603050405020304" pitchFamily="18" charset="0"/>
                <a:ea typeface="宋体" panose="02010600030101010101" pitchFamily="2" charset="-122"/>
              </a:rPr>
              <a:t>的第四个卷积快</a:t>
            </a:r>
            <a:endParaRPr lang="en-US" altLang="zh-CN" dirty="0">
              <a:latin typeface="Times New Roman" panose="02020603050405020304" pitchFamily="18" charset="0"/>
              <a:ea typeface="宋体" panose="02010600030101010101" pitchFamily="2" charset="-122"/>
            </a:endParaRPr>
          </a:p>
          <a:p>
            <a:pPr lvl="1"/>
            <a:r>
              <a:rPr lang="en-US" altLang="zh-CN" dirty="0">
                <a:latin typeface="Times New Roman" panose="02020603050405020304" pitchFamily="18" charset="0"/>
                <a:ea typeface="宋体" panose="02010600030101010101" pitchFamily="2" charset="-122"/>
              </a:rPr>
              <a:t>   2</a:t>
            </a:r>
            <a:r>
              <a:rPr lang="zh-CN" altLang="en-US" dirty="0">
                <a:latin typeface="Times New Roman" panose="02020603050405020304" pitchFamily="18" charset="0"/>
                <a:ea typeface="宋体" panose="02010600030101010101" pitchFamily="2" charset="-122"/>
              </a:rPr>
              <a:t>）浅层特征：</a:t>
            </a:r>
            <a:r>
              <a:rPr lang="en-US" altLang="zh-CN" dirty="0">
                <a:latin typeface="Times New Roman" panose="02020603050405020304" pitchFamily="18" charset="0"/>
                <a:ea typeface="宋体" panose="02010600030101010101" pitchFamily="2" charset="-122"/>
              </a:rPr>
              <a:t>HOG +CN</a:t>
            </a:r>
          </a:p>
        </p:txBody>
      </p:sp>
      <p:sp>
        <p:nvSpPr>
          <p:cNvPr id="20" name="矩形 19">
            <a:extLst>
              <a:ext uri="{FF2B5EF4-FFF2-40B4-BE49-F238E27FC236}">
                <a16:creationId xmlns:a16="http://schemas.microsoft.com/office/drawing/2014/main" id="{468D64D5-DAD4-40C3-BDE7-7E063229DA5B}"/>
              </a:ext>
            </a:extLst>
          </p:cNvPr>
          <p:cNvSpPr/>
          <p:nvPr/>
        </p:nvSpPr>
        <p:spPr>
          <a:xfrm>
            <a:off x="492711" y="1116036"/>
            <a:ext cx="2543498"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1 baseline</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ECO</a:t>
            </a:r>
          </a:p>
        </p:txBody>
      </p:sp>
      <p:sp>
        <p:nvSpPr>
          <p:cNvPr id="16" name="矩形 15">
            <a:extLst>
              <a:ext uri="{FF2B5EF4-FFF2-40B4-BE49-F238E27FC236}">
                <a16:creationId xmlns:a16="http://schemas.microsoft.com/office/drawing/2014/main" id="{007B61AC-E211-4CCF-B520-C413E5687452}"/>
              </a:ext>
            </a:extLst>
          </p:cNvPr>
          <p:cNvSpPr/>
          <p:nvPr/>
        </p:nvSpPr>
        <p:spPr>
          <a:xfrm>
            <a:off x="492711" y="4020041"/>
            <a:ext cx="4022937"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4  </a:t>
            </a:r>
            <a:r>
              <a:rPr lang="zh-CN" altLang="en-US" dirty="0">
                <a:latin typeface="Times New Roman" panose="02020603050405020304" pitchFamily="18" charset="0"/>
                <a:ea typeface="宋体" panose="02010600030101010101" pitchFamily="2" charset="-122"/>
              </a:rPr>
              <a:t>实验数据：</a:t>
            </a:r>
            <a:r>
              <a:rPr lang="en-US" altLang="zh-CN" dirty="0">
                <a:latin typeface="Times New Roman" panose="02020603050405020304" pitchFamily="18" charset="0"/>
                <a:ea typeface="宋体" panose="02010600030101010101" pitchFamily="2" charset="-122"/>
              </a:rPr>
              <a:t>OTB-2015</a:t>
            </a:r>
          </a:p>
        </p:txBody>
      </p:sp>
      <p:sp>
        <p:nvSpPr>
          <p:cNvPr id="11" name="矩形 10">
            <a:extLst>
              <a:ext uri="{FF2B5EF4-FFF2-40B4-BE49-F238E27FC236}">
                <a16:creationId xmlns:a16="http://schemas.microsoft.com/office/drawing/2014/main" id="{468D64D5-DAD4-40C3-BDE7-7E063229DA5B}"/>
              </a:ext>
            </a:extLst>
          </p:cNvPr>
          <p:cNvSpPr/>
          <p:nvPr/>
        </p:nvSpPr>
        <p:spPr>
          <a:xfrm>
            <a:off x="492711" y="4814747"/>
            <a:ext cx="10857498"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5 </a:t>
            </a:r>
            <a:r>
              <a:rPr lang="zh-CN" altLang="en-US" dirty="0">
                <a:latin typeface="Times New Roman" panose="02020603050405020304" pitchFamily="18" charset="0"/>
                <a:ea typeface="宋体" panose="02010600030101010101" pitchFamily="2" charset="-122"/>
              </a:rPr>
              <a:t>评价指标：</a:t>
            </a:r>
            <a:r>
              <a:rPr lang="en-US" altLang="zh-CN" dirty="0">
                <a:latin typeface="Times New Roman" panose="02020603050405020304" pitchFamily="18" charset="0"/>
                <a:ea typeface="宋体" panose="02010600030101010101" pitchFamily="2" charset="-122"/>
              </a:rPr>
              <a:t>AUC score</a:t>
            </a:r>
          </a:p>
        </p:txBody>
      </p:sp>
      <p:sp>
        <p:nvSpPr>
          <p:cNvPr id="13" name="矩形 12">
            <a:extLst>
              <a:ext uri="{FF2B5EF4-FFF2-40B4-BE49-F238E27FC236}">
                <a16:creationId xmlns:a16="http://schemas.microsoft.com/office/drawing/2014/main" id="{B23EC1A6-9FBD-4741-80C8-4C1E9E6A0751}"/>
              </a:ext>
            </a:extLst>
          </p:cNvPr>
          <p:cNvSpPr/>
          <p:nvPr/>
        </p:nvSpPr>
        <p:spPr>
          <a:xfrm>
            <a:off x="492711" y="2829985"/>
            <a:ext cx="8056486" cy="923330"/>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使用的技术</a:t>
            </a:r>
            <a:endParaRPr lang="en-US" altLang="zh-CN" dirty="0">
              <a:latin typeface="Times New Roman" panose="02020603050405020304" pitchFamily="18" charset="0"/>
              <a:ea typeface="宋体" panose="02010600030101010101" pitchFamily="2" charset="-122"/>
            </a:endParaRPr>
          </a:p>
          <a:p>
            <a:pPr lvl="1"/>
            <a:r>
              <a:rPr lang="en-US" altLang="zh-CN" dirty="0">
                <a:latin typeface="Times New Roman" panose="02020603050405020304" pitchFamily="18" charset="0"/>
                <a:ea typeface="宋体" panose="02010600030101010101" pitchFamily="2" charset="-122"/>
              </a:rPr>
              <a:t>   1</a:t>
            </a:r>
            <a:r>
              <a:rPr lang="zh-CN" altLang="en-US" dirty="0">
                <a:latin typeface="Times New Roman" panose="02020603050405020304" pitchFamily="18" charset="0"/>
                <a:ea typeface="宋体" panose="02010600030101010101" pitchFamily="2" charset="-122"/>
              </a:rPr>
              <a:t>）数据增强技术</a:t>
            </a:r>
            <a:endParaRPr lang="en-US" altLang="zh-CN" dirty="0">
              <a:latin typeface="Times New Roman" panose="02020603050405020304" pitchFamily="18" charset="0"/>
              <a:ea typeface="宋体" panose="02010600030101010101" pitchFamily="2" charset="-122"/>
            </a:endParaRPr>
          </a:p>
          <a:p>
            <a:pPr lvl="1"/>
            <a:r>
              <a:rPr lang="en-US" altLang="zh-CN" dirty="0">
                <a:latin typeface="Times New Roman" panose="02020603050405020304" pitchFamily="18" charset="0"/>
                <a:ea typeface="宋体" panose="02010600030101010101" pitchFamily="2" charset="-122"/>
              </a:rPr>
              <a:t>   2</a:t>
            </a:r>
            <a:r>
              <a:rPr lang="zh-CN" altLang="en-US" dirty="0">
                <a:latin typeface="Times New Roman" panose="02020603050405020304" pitchFamily="18" charset="0"/>
                <a:ea typeface="宋体" panose="02010600030101010101" pitchFamily="2" charset="-122"/>
              </a:rPr>
              <a:t>）使用不同的</a:t>
            </a:r>
            <a:r>
              <a:rPr lang="en-US" altLang="zh-CN" dirty="0">
                <a:latin typeface="宋体" panose="02010600030101010101" pitchFamily="2" charset="-122"/>
                <a:ea typeface="宋体" panose="02010600030101010101" pitchFamily="2" charset="-122"/>
              </a:rPr>
              <a:t>σ</a:t>
            </a:r>
            <a:r>
              <a:rPr lang="zh-CN" altLang="en-US" dirty="0">
                <a:latin typeface="宋体" panose="02010600030101010101" pitchFamily="2" charset="-122"/>
                <a:ea typeface="宋体" panose="02010600030101010101" pitchFamily="2" charset="-122"/>
              </a:rPr>
              <a:t>值</a:t>
            </a:r>
            <a:endParaRPr lang="zh-CN" altLang="en-US"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82655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数据增强技术对两种特征的影响</a:t>
            </a:r>
          </a:p>
        </p:txBody>
      </p:sp>
      <p:sp>
        <p:nvSpPr>
          <p:cNvPr id="8" name="Freeform 22"/>
          <p:cNvSpPr>
            <a:spLocks noChangeAspect="1" noEditPoints="1"/>
          </p:cNvSpPr>
          <p:nvPr/>
        </p:nvSpPr>
        <p:spPr bwMode="auto">
          <a:xfrm>
            <a:off x="904697" y="1955195"/>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 name="Freeform 22">
            <a:extLst>
              <a:ext uri="{FF2B5EF4-FFF2-40B4-BE49-F238E27FC236}">
                <a16:creationId xmlns:a16="http://schemas.microsoft.com/office/drawing/2014/main" id="{615FF4F1-A10A-4B1C-A9B2-2C2C09241C23}"/>
              </a:ext>
            </a:extLst>
          </p:cNvPr>
          <p:cNvSpPr>
            <a:spLocks noChangeAspect="1" noEditPoints="1"/>
          </p:cNvSpPr>
          <p:nvPr/>
        </p:nvSpPr>
        <p:spPr bwMode="auto">
          <a:xfrm>
            <a:off x="904697" y="3654208"/>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719729B3-6D5D-4270-8976-73CF7E9FDC65}"/>
              </a:ext>
            </a:extLst>
          </p:cNvPr>
          <p:cNvSpPr/>
          <p:nvPr/>
        </p:nvSpPr>
        <p:spPr>
          <a:xfrm>
            <a:off x="541522" y="4127547"/>
            <a:ext cx="8960618"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  旋转：在负</a:t>
            </a:r>
            <a:r>
              <a:rPr lang="en-US" altLang="zh-CN" dirty="0">
                <a:latin typeface="Times New Roman" panose="02020603050405020304" pitchFamily="18" charset="0"/>
                <a:ea typeface="宋体" panose="02010600030101010101" pitchFamily="2" charset="-122"/>
              </a:rPr>
              <a:t>60</a:t>
            </a:r>
            <a:r>
              <a:rPr lang="zh-CN" altLang="en-US" dirty="0">
                <a:latin typeface="Times New Roman" panose="02020603050405020304" pitchFamily="18" charset="0"/>
                <a:ea typeface="宋体" panose="02010600030101010101" pitchFamily="2" charset="-122"/>
              </a:rPr>
              <a:t>度和</a:t>
            </a:r>
            <a:r>
              <a:rPr lang="en-US" altLang="zh-CN" dirty="0">
                <a:latin typeface="Times New Roman" panose="02020603050405020304" pitchFamily="18" charset="0"/>
                <a:ea typeface="宋体" panose="02010600030101010101" pitchFamily="2" charset="-122"/>
              </a:rPr>
              <a:t>60</a:t>
            </a:r>
            <a:r>
              <a:rPr lang="zh-CN" altLang="en-US" dirty="0">
                <a:latin typeface="Times New Roman" panose="02020603050405020304" pitchFamily="18" charset="0"/>
                <a:ea typeface="宋体" panose="02010600030101010101" pitchFamily="2" charset="-122"/>
              </a:rPr>
              <a:t>度之间选择</a:t>
            </a:r>
            <a:r>
              <a:rPr lang="en-US" altLang="zh-CN" dirty="0">
                <a:latin typeface="Times New Roman" panose="02020603050405020304" pitchFamily="18" charset="0"/>
                <a:ea typeface="宋体" panose="02010600030101010101" pitchFamily="2" charset="-122"/>
              </a:rPr>
              <a:t>12</a:t>
            </a:r>
            <a:r>
              <a:rPr lang="zh-CN" altLang="en-US" dirty="0">
                <a:latin typeface="Times New Roman" panose="02020603050405020304" pitchFamily="18" charset="0"/>
                <a:ea typeface="宋体" panose="02010600030101010101" pitchFamily="2" charset="-122"/>
              </a:rPr>
              <a:t>个角度进行随机旋转；</a:t>
            </a:r>
            <a:endParaRPr lang="en-US" altLang="zh-CN" dirty="0">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019EB58E-16E7-4EDD-9DE9-CB7CC333538E}"/>
              </a:ext>
            </a:extLst>
          </p:cNvPr>
          <p:cNvSpPr/>
          <p:nvPr/>
        </p:nvSpPr>
        <p:spPr>
          <a:xfrm>
            <a:off x="249429" y="1076813"/>
            <a:ext cx="9666358" cy="923330"/>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数据增强技术</a:t>
            </a:r>
            <a:endParaRPr lang="en-US" altLang="zh-CN" dirty="0">
              <a:latin typeface="Times New Roman" panose="02020603050405020304" pitchFamily="18" charset="0"/>
              <a:ea typeface="宋体" panose="02010600030101010101" pitchFamily="2" charset="-122"/>
            </a:endParaRPr>
          </a:p>
          <a:p>
            <a:pPr lvl="1"/>
            <a:r>
              <a:rPr lang="en-US" altLang="zh-CN" dirty="0">
                <a:latin typeface="Times New Roman" panose="02020603050405020304" pitchFamily="18" charset="0"/>
                <a:ea typeface="宋体" panose="02010600030101010101" pitchFamily="2" charset="-122"/>
              </a:rPr>
              <a:t>    1</a:t>
            </a:r>
            <a:r>
              <a:rPr lang="zh-CN" altLang="en-US" dirty="0">
                <a:latin typeface="Times New Roman" panose="02020603050405020304" pitchFamily="18" charset="0"/>
                <a:ea typeface="宋体" panose="02010600030101010101" pitchFamily="2" charset="-122"/>
              </a:rPr>
              <a:t>）翻转：数据翻转是一种常用的数据增强方法，将样本水平翻转，但是不同于旋转</a:t>
            </a:r>
            <a:r>
              <a:rPr lang="en-US" altLang="zh-CN" dirty="0">
                <a:latin typeface="Times New Roman" panose="02020603050405020304" pitchFamily="18" charset="0"/>
                <a:ea typeface="宋体" panose="02010600030101010101" pitchFamily="2" charset="-122"/>
              </a:rPr>
              <a:t>180</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p>
          <a:p>
            <a:pPr lvl="1"/>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这种方法是做一种类似于镜面的翻折；</a:t>
            </a:r>
          </a:p>
        </p:txBody>
      </p:sp>
      <p:pic>
        <p:nvPicPr>
          <p:cNvPr id="15" name="图片 14">
            <a:extLst>
              <a:ext uri="{FF2B5EF4-FFF2-40B4-BE49-F238E27FC236}">
                <a16:creationId xmlns:a16="http://schemas.microsoft.com/office/drawing/2014/main" id="{C02DF862-973F-43FC-83D5-02CC7BA4BEC2}"/>
              </a:ext>
            </a:extLst>
          </p:cNvPr>
          <p:cNvPicPr>
            <a:picLocks noChangeAspect="1"/>
          </p:cNvPicPr>
          <p:nvPr/>
        </p:nvPicPr>
        <p:blipFill>
          <a:blip r:embed="rId3"/>
          <a:stretch>
            <a:fillRect/>
          </a:stretch>
        </p:blipFill>
        <p:spPr>
          <a:xfrm>
            <a:off x="3232370" y="4543529"/>
            <a:ext cx="3838095" cy="1895238"/>
          </a:xfrm>
          <a:prstGeom prst="rect">
            <a:avLst/>
          </a:prstGeom>
        </p:spPr>
      </p:pic>
      <p:pic>
        <p:nvPicPr>
          <p:cNvPr id="17" name="图片 16">
            <a:extLst>
              <a:ext uri="{FF2B5EF4-FFF2-40B4-BE49-F238E27FC236}">
                <a16:creationId xmlns:a16="http://schemas.microsoft.com/office/drawing/2014/main" id="{03A2DA30-4532-478B-B61D-AF5AD61E0310}"/>
              </a:ext>
            </a:extLst>
          </p:cNvPr>
          <p:cNvPicPr>
            <a:picLocks noChangeAspect="1"/>
          </p:cNvPicPr>
          <p:nvPr/>
        </p:nvPicPr>
        <p:blipFill>
          <a:blip r:embed="rId4"/>
          <a:stretch>
            <a:fillRect/>
          </a:stretch>
        </p:blipFill>
        <p:spPr>
          <a:xfrm>
            <a:off x="3232370" y="1957087"/>
            <a:ext cx="5133333" cy="2123810"/>
          </a:xfrm>
          <a:prstGeom prst="rect">
            <a:avLst/>
          </a:prstGeom>
        </p:spPr>
      </p:pic>
    </p:spTree>
    <p:extLst>
      <p:ext uri="{BB962C8B-B14F-4D97-AF65-F5344CB8AC3E}">
        <p14:creationId xmlns:p14="http://schemas.microsoft.com/office/powerpoint/2010/main" val="3924387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数据增强技术对两种特征的影响</a:t>
            </a:r>
          </a:p>
        </p:txBody>
      </p:sp>
      <p:sp>
        <p:nvSpPr>
          <p:cNvPr id="8" name="Freeform 22"/>
          <p:cNvSpPr>
            <a:spLocks noChangeAspect="1" noEditPoints="1"/>
          </p:cNvSpPr>
          <p:nvPr/>
        </p:nvSpPr>
        <p:spPr bwMode="auto">
          <a:xfrm>
            <a:off x="904697" y="1955195"/>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 name="Freeform 22">
            <a:extLst>
              <a:ext uri="{FF2B5EF4-FFF2-40B4-BE49-F238E27FC236}">
                <a16:creationId xmlns:a16="http://schemas.microsoft.com/office/drawing/2014/main" id="{615FF4F1-A10A-4B1C-A9B2-2C2C09241C23}"/>
              </a:ext>
            </a:extLst>
          </p:cNvPr>
          <p:cNvSpPr>
            <a:spLocks noChangeAspect="1" noEditPoints="1"/>
          </p:cNvSpPr>
          <p:nvPr/>
        </p:nvSpPr>
        <p:spPr bwMode="auto">
          <a:xfrm>
            <a:off x="904697" y="3654208"/>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719729B3-6D5D-4270-8976-73CF7E9FDC65}"/>
              </a:ext>
            </a:extLst>
          </p:cNvPr>
          <p:cNvSpPr/>
          <p:nvPr/>
        </p:nvSpPr>
        <p:spPr>
          <a:xfrm>
            <a:off x="404362" y="3575680"/>
            <a:ext cx="8960618"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5</a:t>
            </a:r>
            <a:r>
              <a:rPr lang="zh-CN" altLang="en-US" dirty="0">
                <a:latin typeface="Times New Roman" panose="02020603050405020304" pitchFamily="18" charset="0"/>
                <a:ea typeface="宋体" panose="02010600030101010101" pitchFamily="2" charset="-122"/>
              </a:rPr>
              <a:t>）  模糊：使用高斯滤波器，可以模拟运动模糊和缩放变化；</a:t>
            </a:r>
            <a:endParaRPr lang="en-US" altLang="zh-CN" dirty="0">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019EB58E-16E7-4EDD-9DE9-CB7CC333538E}"/>
              </a:ext>
            </a:extLst>
          </p:cNvPr>
          <p:cNvSpPr/>
          <p:nvPr/>
        </p:nvSpPr>
        <p:spPr>
          <a:xfrm>
            <a:off x="249429" y="1076813"/>
            <a:ext cx="9666358" cy="646331"/>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）平移：平移是将图像沿着 </a:t>
            </a:r>
            <a:r>
              <a:rPr lang="en-US" altLang="zh-CN" dirty="0">
                <a:latin typeface="Times New Roman" panose="02020603050405020304" pitchFamily="18" charset="0"/>
                <a:ea typeface="宋体" panose="02010600030101010101" pitchFamily="2" charset="-122"/>
              </a:rPr>
              <a:t>x </a:t>
            </a:r>
            <a:r>
              <a:rPr lang="zh-CN" altLang="en-US" dirty="0">
                <a:latin typeface="Times New Roman" panose="02020603050405020304" pitchFamily="18" charset="0"/>
                <a:ea typeface="宋体" panose="02010600030101010101" pitchFamily="2" charset="-122"/>
              </a:rPr>
              <a:t>或者 </a:t>
            </a:r>
            <a:r>
              <a:rPr lang="en-US" altLang="zh-CN" dirty="0">
                <a:latin typeface="Times New Roman" panose="02020603050405020304" pitchFamily="18" charset="0"/>
                <a:ea typeface="宋体" panose="02010600030101010101" pitchFamily="2" charset="-122"/>
              </a:rPr>
              <a:t>y </a:t>
            </a:r>
            <a:r>
              <a:rPr lang="zh-CN" altLang="en-US" dirty="0">
                <a:latin typeface="Times New Roman" panose="02020603050405020304" pitchFamily="18" charset="0"/>
                <a:ea typeface="宋体" panose="02010600030101010101" pitchFamily="2" charset="-122"/>
              </a:rPr>
              <a:t>方向 （或者两个方向） 移动。我们在平移的时候需对背景进行假设，比如说假设为黑色等等；</a:t>
            </a:r>
          </a:p>
        </p:txBody>
      </p:sp>
      <p:pic>
        <p:nvPicPr>
          <p:cNvPr id="5" name="图片 4">
            <a:extLst>
              <a:ext uri="{FF2B5EF4-FFF2-40B4-BE49-F238E27FC236}">
                <a16:creationId xmlns:a16="http://schemas.microsoft.com/office/drawing/2014/main" id="{5F881E05-151C-44EF-81C4-BEC677D79413}"/>
              </a:ext>
            </a:extLst>
          </p:cNvPr>
          <p:cNvPicPr>
            <a:picLocks noChangeAspect="1"/>
          </p:cNvPicPr>
          <p:nvPr/>
        </p:nvPicPr>
        <p:blipFill>
          <a:blip r:embed="rId3"/>
          <a:stretch>
            <a:fillRect/>
          </a:stretch>
        </p:blipFill>
        <p:spPr>
          <a:xfrm>
            <a:off x="2902584" y="1723143"/>
            <a:ext cx="5590327" cy="1667659"/>
          </a:xfrm>
          <a:prstGeom prst="rect">
            <a:avLst/>
          </a:prstGeom>
        </p:spPr>
      </p:pic>
      <p:pic>
        <p:nvPicPr>
          <p:cNvPr id="6" name="图片 5">
            <a:extLst>
              <a:ext uri="{FF2B5EF4-FFF2-40B4-BE49-F238E27FC236}">
                <a16:creationId xmlns:a16="http://schemas.microsoft.com/office/drawing/2014/main" id="{EA846C53-8CED-47FA-A8C1-D0EC0C5384FB}"/>
              </a:ext>
            </a:extLst>
          </p:cNvPr>
          <p:cNvPicPr>
            <a:picLocks noChangeAspect="1"/>
          </p:cNvPicPr>
          <p:nvPr/>
        </p:nvPicPr>
        <p:blipFill>
          <a:blip r:embed="rId4"/>
          <a:stretch>
            <a:fillRect/>
          </a:stretch>
        </p:blipFill>
        <p:spPr>
          <a:xfrm>
            <a:off x="3067301" y="4038450"/>
            <a:ext cx="3771900" cy="1569280"/>
          </a:xfrm>
          <a:prstGeom prst="rect">
            <a:avLst/>
          </a:prstGeom>
        </p:spPr>
      </p:pic>
      <p:sp>
        <p:nvSpPr>
          <p:cNvPr id="16" name="矩形 15">
            <a:extLst>
              <a:ext uri="{FF2B5EF4-FFF2-40B4-BE49-F238E27FC236}">
                <a16:creationId xmlns:a16="http://schemas.microsoft.com/office/drawing/2014/main" id="{AA24C100-6A75-45B7-845E-BCCF71A6F6A8}"/>
              </a:ext>
            </a:extLst>
          </p:cNvPr>
          <p:cNvSpPr/>
          <p:nvPr/>
        </p:nvSpPr>
        <p:spPr>
          <a:xfrm>
            <a:off x="533719" y="5797548"/>
            <a:ext cx="8960618"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6</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dropout</a:t>
            </a:r>
            <a:r>
              <a:rPr lang="zh-CN" altLang="en-US" dirty="0">
                <a:latin typeface="Times New Roman" panose="02020603050405020304" pitchFamily="18" charset="0"/>
                <a:ea typeface="宋体" panose="02010600030101010101" pitchFamily="2" charset="-122"/>
              </a:rPr>
              <a:t>：随机将</a:t>
            </a:r>
            <a:r>
              <a:rPr lang="en-US" altLang="zh-CN" dirty="0">
                <a:latin typeface="Times New Roman" panose="02020603050405020304" pitchFamily="18" charset="0"/>
                <a:ea typeface="宋体" panose="02010600030101010101" pitchFamily="2" charset="-122"/>
              </a:rPr>
              <a:t>20%</a:t>
            </a:r>
            <a:r>
              <a:rPr lang="zh-CN" altLang="en-US" dirty="0">
                <a:latin typeface="Times New Roman" panose="02020603050405020304" pitchFamily="18" charset="0"/>
                <a:ea typeface="宋体" panose="02010600030101010101" pitchFamily="2" charset="-122"/>
              </a:rPr>
              <a:t>的通道关闭；</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60419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数据增强技术对两种特征的影响</a:t>
            </a:r>
          </a:p>
        </p:txBody>
      </p:sp>
      <p:sp>
        <p:nvSpPr>
          <p:cNvPr id="8" name="Freeform 22"/>
          <p:cNvSpPr>
            <a:spLocks noChangeAspect="1" noEditPoints="1"/>
          </p:cNvSpPr>
          <p:nvPr/>
        </p:nvSpPr>
        <p:spPr bwMode="auto">
          <a:xfrm>
            <a:off x="904697" y="1955195"/>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 name="Freeform 22">
            <a:extLst>
              <a:ext uri="{FF2B5EF4-FFF2-40B4-BE49-F238E27FC236}">
                <a16:creationId xmlns:a16="http://schemas.microsoft.com/office/drawing/2014/main" id="{615FF4F1-A10A-4B1C-A9B2-2C2C09241C23}"/>
              </a:ext>
            </a:extLst>
          </p:cNvPr>
          <p:cNvSpPr>
            <a:spLocks noChangeAspect="1" noEditPoints="1"/>
          </p:cNvSpPr>
          <p:nvPr/>
        </p:nvSpPr>
        <p:spPr bwMode="auto">
          <a:xfrm>
            <a:off x="904697" y="3654208"/>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468D64D5-DAD4-40C3-BDE7-7E063229DA5B}"/>
              </a:ext>
            </a:extLst>
          </p:cNvPr>
          <p:cNvSpPr/>
          <p:nvPr/>
        </p:nvSpPr>
        <p:spPr>
          <a:xfrm>
            <a:off x="244090" y="1096825"/>
            <a:ext cx="10857498"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数据增强技术分别对两种特征的影响：</a:t>
            </a:r>
            <a:endParaRPr lang="en-US" altLang="zh-CN" dirty="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2651291" y="1576582"/>
            <a:ext cx="3947629" cy="3323078"/>
          </a:xfrm>
          <a:prstGeom prst="rect">
            <a:avLst/>
          </a:prstGeom>
        </p:spPr>
      </p:pic>
      <p:sp>
        <p:nvSpPr>
          <p:cNvPr id="13" name="矩形 12">
            <a:extLst>
              <a:ext uri="{FF2B5EF4-FFF2-40B4-BE49-F238E27FC236}">
                <a16:creationId xmlns:a16="http://schemas.microsoft.com/office/drawing/2014/main" id="{E6C061D5-FCA8-4771-A6C6-8FD8FD8DEF43}"/>
              </a:ext>
            </a:extLst>
          </p:cNvPr>
          <p:cNvSpPr/>
          <p:nvPr/>
        </p:nvSpPr>
        <p:spPr>
          <a:xfrm>
            <a:off x="712882" y="5247090"/>
            <a:ext cx="6327998"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数据增强技术对深度特征的性能有促进作用；</a:t>
            </a:r>
            <a:endParaRPr lang="en-US" altLang="zh-CN" dirty="0">
              <a:latin typeface="Times New Roman" panose="02020603050405020304" pitchFamily="18" charset="0"/>
              <a:ea typeface="宋体" panose="02010600030101010101" pitchFamily="2" charset="-122"/>
            </a:endParaRPr>
          </a:p>
        </p:txBody>
      </p:sp>
      <p:sp>
        <p:nvSpPr>
          <p:cNvPr id="14" name="矩形 13">
            <a:extLst>
              <a:ext uri="{FF2B5EF4-FFF2-40B4-BE49-F238E27FC236}">
                <a16:creationId xmlns:a16="http://schemas.microsoft.com/office/drawing/2014/main" id="{9B733BC6-CC39-4C9E-92AB-98DF4770A294}"/>
              </a:ext>
            </a:extLst>
          </p:cNvPr>
          <p:cNvSpPr/>
          <p:nvPr/>
        </p:nvSpPr>
        <p:spPr>
          <a:xfrm>
            <a:off x="712882" y="5885091"/>
            <a:ext cx="6327998"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数据增强技术对浅层特征的性能有抑制作用；</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10615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鲁棒性权衡问题</a:t>
            </a:r>
          </a:p>
        </p:txBody>
      </p:sp>
      <p:sp>
        <p:nvSpPr>
          <p:cNvPr id="8" name="Freeform 22"/>
          <p:cNvSpPr>
            <a:spLocks noChangeAspect="1" noEditPoints="1"/>
          </p:cNvSpPr>
          <p:nvPr/>
        </p:nvSpPr>
        <p:spPr bwMode="auto">
          <a:xfrm>
            <a:off x="904697" y="1955195"/>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 name="Freeform 22">
            <a:extLst>
              <a:ext uri="{FF2B5EF4-FFF2-40B4-BE49-F238E27FC236}">
                <a16:creationId xmlns:a16="http://schemas.microsoft.com/office/drawing/2014/main" id="{615FF4F1-A10A-4B1C-A9B2-2C2C09241C23}"/>
              </a:ext>
            </a:extLst>
          </p:cNvPr>
          <p:cNvSpPr>
            <a:spLocks noChangeAspect="1" noEditPoints="1"/>
          </p:cNvSpPr>
          <p:nvPr/>
        </p:nvSpPr>
        <p:spPr bwMode="auto">
          <a:xfrm>
            <a:off x="904697" y="3654208"/>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007B61AC-E211-4CCF-B520-C413E5687452}"/>
              </a:ext>
            </a:extLst>
          </p:cNvPr>
          <p:cNvSpPr/>
          <p:nvPr/>
        </p:nvSpPr>
        <p:spPr>
          <a:xfrm>
            <a:off x="122016" y="1147632"/>
            <a:ext cx="10332624" cy="646331"/>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在判别跟踪框架中，仅通过提取非常接近目标位置的正样本，即可学习外观模型来强调准确率。</a:t>
            </a:r>
            <a:endParaRPr lang="en-US" altLang="zh-CN" dirty="0">
              <a:latin typeface="Times New Roman" panose="02020603050405020304" pitchFamily="18" charset="0"/>
              <a:ea typeface="宋体" panose="02010600030101010101" pitchFamily="2" charset="-122"/>
            </a:endParaRPr>
          </a:p>
          <a:p>
            <a:pPr lvl="1"/>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也就是说，只有非常精确的位置才被视为目标外观的阳性样本。</a:t>
            </a:r>
            <a:endParaRPr lang="en-US" altLang="zh-CN" dirty="0">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F182B16F-DE9E-460D-919E-AE4AEAF3E639}"/>
              </a:ext>
            </a:extLst>
          </p:cNvPr>
          <p:cNvSpPr/>
          <p:nvPr/>
        </p:nvSpPr>
        <p:spPr>
          <a:xfrm>
            <a:off x="122016" y="2375435"/>
            <a:ext cx="11233867" cy="646331"/>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相反，增加提取目标样本的区域可以获得更多积极的训练数据。这有可能提高模型的泛化性和鲁棒性，</a:t>
            </a:r>
            <a:endParaRPr lang="en-US" altLang="zh-CN" dirty="0">
              <a:latin typeface="Times New Roman" panose="02020603050405020304" pitchFamily="18" charset="0"/>
              <a:ea typeface="宋体" panose="02010600030101010101" pitchFamily="2" charset="-122"/>
            </a:endParaRPr>
          </a:p>
          <a:p>
            <a:pPr lvl="1"/>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但当目标样本的变化过大时，也会导致识别能力差。</a:t>
            </a:r>
            <a:endParaRPr lang="en-US" altLang="zh-CN" dirty="0">
              <a:latin typeface="Times New Roman" panose="02020603050405020304" pitchFamily="18" charset="0"/>
              <a:ea typeface="宋体" panose="02010600030101010101" pitchFamily="2" charset="-122"/>
            </a:endParaRPr>
          </a:p>
        </p:txBody>
      </p:sp>
      <p:sp>
        <p:nvSpPr>
          <p:cNvPr id="14" name="矩形 13">
            <a:extLst>
              <a:ext uri="{FF2B5EF4-FFF2-40B4-BE49-F238E27FC236}">
                <a16:creationId xmlns:a16="http://schemas.microsoft.com/office/drawing/2014/main" id="{079270D3-1470-4656-B58D-8D321D1B2DE0}"/>
              </a:ext>
            </a:extLst>
          </p:cNvPr>
          <p:cNvSpPr/>
          <p:nvPr/>
        </p:nvSpPr>
        <p:spPr>
          <a:xfrm>
            <a:off x="122016" y="3764838"/>
            <a:ext cx="10136683"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在标准样本标签时，提取的区域大小会影响模型的准确性和鲁棒性</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04979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数据增强技术对两种特征的影响</a:t>
            </a:r>
          </a:p>
        </p:txBody>
      </p:sp>
      <p:sp>
        <p:nvSpPr>
          <p:cNvPr id="8" name="Freeform 22"/>
          <p:cNvSpPr>
            <a:spLocks noChangeAspect="1" noEditPoints="1"/>
          </p:cNvSpPr>
          <p:nvPr/>
        </p:nvSpPr>
        <p:spPr bwMode="auto">
          <a:xfrm>
            <a:off x="904697" y="1955195"/>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 name="Freeform 22">
            <a:extLst>
              <a:ext uri="{FF2B5EF4-FFF2-40B4-BE49-F238E27FC236}">
                <a16:creationId xmlns:a16="http://schemas.microsoft.com/office/drawing/2014/main" id="{615FF4F1-A10A-4B1C-A9B2-2C2C09241C23}"/>
              </a:ext>
            </a:extLst>
          </p:cNvPr>
          <p:cNvSpPr>
            <a:spLocks noChangeAspect="1" noEditPoints="1"/>
          </p:cNvSpPr>
          <p:nvPr/>
        </p:nvSpPr>
        <p:spPr bwMode="auto">
          <a:xfrm>
            <a:off x="904697" y="3654208"/>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719729B3-6D5D-4270-8976-73CF7E9FDC65}"/>
              </a:ext>
            </a:extLst>
          </p:cNvPr>
          <p:cNvSpPr/>
          <p:nvPr/>
        </p:nvSpPr>
        <p:spPr>
          <a:xfrm>
            <a:off x="575810" y="5153661"/>
            <a:ext cx="7333749"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 </a:t>
            </a:r>
            <a:r>
              <a:rPr lang="el-GR" altLang="zh-CN" dirty="0">
                <a:latin typeface="Times New Roman" panose="02020603050405020304" pitchFamily="18" charset="0"/>
                <a:ea typeface="宋体" panose="02010600030101010101" pitchFamily="2" charset="-122"/>
              </a:rPr>
              <a:t>σ </a:t>
            </a:r>
            <a:r>
              <a:rPr lang="zh-CN" altLang="en-US" dirty="0">
                <a:latin typeface="Times New Roman" panose="02020603050405020304" pitchFamily="18" charset="0"/>
                <a:ea typeface="宋体" panose="02010600030101010101" pitchFamily="2" charset="-122"/>
              </a:rPr>
              <a:t>的值较大时，有利于深度特征，较小时有利于浅层特征；</a:t>
            </a:r>
            <a:endParaRPr lang="en-US" altLang="zh-CN" dirty="0">
              <a:latin typeface="Times New Roman" panose="02020603050405020304" pitchFamily="18" charset="0"/>
              <a:ea typeface="宋体" panose="02010600030101010101" pitchFamily="2" charset="-122"/>
            </a:endParaRPr>
          </a:p>
        </p:txBody>
      </p:sp>
      <p:sp>
        <p:nvSpPr>
          <p:cNvPr id="16" name="矩形 15">
            <a:extLst>
              <a:ext uri="{FF2B5EF4-FFF2-40B4-BE49-F238E27FC236}">
                <a16:creationId xmlns:a16="http://schemas.microsoft.com/office/drawing/2014/main" id="{007B61AC-E211-4CCF-B520-C413E5687452}"/>
              </a:ext>
            </a:extLst>
          </p:cNvPr>
          <p:cNvSpPr/>
          <p:nvPr/>
        </p:nvSpPr>
        <p:spPr>
          <a:xfrm>
            <a:off x="514657" y="1140623"/>
            <a:ext cx="5969963" cy="369332"/>
          </a:xfrm>
          <a:prstGeom prst="rect">
            <a:avLst/>
          </a:prstGeom>
        </p:spPr>
        <p:txBody>
          <a:bodyPr wrap="square">
            <a:spAutoFit/>
          </a:bodyPr>
          <a:lstStyle/>
          <a:p>
            <a:pPr lvl="1"/>
            <a:r>
              <a:rPr lang="el-GR" altLang="zh-CN" dirty="0">
                <a:latin typeface="Times New Roman" panose="02020603050405020304" pitchFamily="18" charset="0"/>
                <a:ea typeface="宋体" panose="02010600030101010101" pitchFamily="2" charset="-122"/>
              </a:rPr>
              <a:t>σ</a:t>
            </a:r>
            <a:r>
              <a:rPr lang="zh-CN" altLang="en-US" dirty="0">
                <a:latin typeface="Times New Roman" panose="02020603050405020304" pitchFamily="18" charset="0"/>
                <a:ea typeface="宋体" panose="02010600030101010101" pitchFamily="2" charset="-122"/>
              </a:rPr>
              <a:t>取不同的值对两者的影响如下图所示：</a:t>
            </a:r>
            <a:endParaRPr lang="en-US" altLang="zh-CN" dirty="0">
              <a:latin typeface="Times New Roman" panose="02020603050405020304" pitchFamily="18" charset="0"/>
              <a:ea typeface="宋体" panose="02010600030101010101" pitchFamily="2" charset="-122"/>
            </a:endParaRPr>
          </a:p>
        </p:txBody>
      </p:sp>
      <p:sp>
        <p:nvSpPr>
          <p:cNvPr id="11" name="矩形 10">
            <a:extLst>
              <a:ext uri="{FF2B5EF4-FFF2-40B4-BE49-F238E27FC236}">
                <a16:creationId xmlns:a16="http://schemas.microsoft.com/office/drawing/2014/main" id="{468D64D5-DAD4-40C3-BDE7-7E063229DA5B}"/>
              </a:ext>
            </a:extLst>
          </p:cNvPr>
          <p:cNvSpPr/>
          <p:nvPr/>
        </p:nvSpPr>
        <p:spPr>
          <a:xfrm>
            <a:off x="634867" y="5692067"/>
            <a:ext cx="5916430"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当</a:t>
            </a:r>
            <a:r>
              <a:rPr lang="el-GR" altLang="zh-CN" dirty="0">
                <a:latin typeface="Times New Roman" panose="02020603050405020304" pitchFamily="18" charset="0"/>
                <a:ea typeface="宋体" panose="02010600030101010101" pitchFamily="2" charset="-122"/>
              </a:rPr>
              <a:t>σ</a:t>
            </a:r>
            <a:r>
              <a:rPr lang="en-US" altLang="zh-CN" dirty="0">
                <a:latin typeface="Times New Roman" panose="02020603050405020304" pitchFamily="18" charset="0"/>
                <a:ea typeface="宋体" panose="02010600030101010101" pitchFamily="2" charset="-122"/>
              </a:rPr>
              <a:t>=1/4</a:t>
            </a:r>
            <a:r>
              <a:rPr lang="zh-CN" altLang="en-US" dirty="0">
                <a:latin typeface="Times New Roman" panose="02020603050405020304" pitchFamily="18" charset="0"/>
                <a:ea typeface="宋体" panose="02010600030101010101" pitchFamily="2" charset="-122"/>
              </a:rPr>
              <a:t>时，深层特征的模型性能达到最优；</a:t>
            </a:r>
            <a:endParaRPr lang="en-US" altLang="zh-CN" dirty="0">
              <a:latin typeface="Times New Roman" panose="02020603050405020304" pitchFamily="18" charset="0"/>
              <a:ea typeface="宋体" panose="02010600030101010101" pitchFamily="2" charset="-122"/>
            </a:endParaRPr>
          </a:p>
        </p:txBody>
      </p:sp>
      <p:pic>
        <p:nvPicPr>
          <p:cNvPr id="13" name="图片 12">
            <a:extLst>
              <a:ext uri="{FF2B5EF4-FFF2-40B4-BE49-F238E27FC236}">
                <a16:creationId xmlns:a16="http://schemas.microsoft.com/office/drawing/2014/main" id="{F2EC786E-11F7-4FA2-913F-B04E1BE54E90}"/>
              </a:ext>
            </a:extLst>
          </p:cNvPr>
          <p:cNvPicPr>
            <a:picLocks noChangeAspect="1"/>
          </p:cNvPicPr>
          <p:nvPr/>
        </p:nvPicPr>
        <p:blipFill>
          <a:blip r:embed="rId3"/>
          <a:stretch>
            <a:fillRect/>
          </a:stretch>
        </p:blipFill>
        <p:spPr>
          <a:xfrm>
            <a:off x="2000138" y="1509955"/>
            <a:ext cx="4301602" cy="3567798"/>
          </a:xfrm>
          <a:prstGeom prst="rect">
            <a:avLst/>
          </a:prstGeom>
        </p:spPr>
      </p:pic>
      <p:sp>
        <p:nvSpPr>
          <p:cNvPr id="14" name="矩形 13">
            <a:extLst>
              <a:ext uri="{FF2B5EF4-FFF2-40B4-BE49-F238E27FC236}">
                <a16:creationId xmlns:a16="http://schemas.microsoft.com/office/drawing/2014/main" id="{81EA59B1-DB4A-4649-AAEC-62194AD512C5}"/>
              </a:ext>
            </a:extLst>
          </p:cNvPr>
          <p:cNvSpPr/>
          <p:nvPr/>
        </p:nvSpPr>
        <p:spPr>
          <a:xfrm>
            <a:off x="634867" y="6212546"/>
            <a:ext cx="5916430"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当</a:t>
            </a:r>
            <a:r>
              <a:rPr lang="el-GR" altLang="zh-CN" dirty="0">
                <a:latin typeface="Times New Roman" panose="02020603050405020304" pitchFamily="18" charset="0"/>
                <a:ea typeface="宋体" panose="02010600030101010101" pitchFamily="2" charset="-122"/>
              </a:rPr>
              <a:t>σ</a:t>
            </a:r>
            <a:r>
              <a:rPr lang="en-US" altLang="zh-CN" dirty="0">
                <a:latin typeface="Times New Roman" panose="02020603050405020304" pitchFamily="18" charset="0"/>
                <a:ea typeface="宋体" panose="02010600030101010101" pitchFamily="2" charset="-122"/>
              </a:rPr>
              <a:t>=1/16</a:t>
            </a:r>
            <a:r>
              <a:rPr lang="zh-CN" altLang="en-US" dirty="0">
                <a:latin typeface="Times New Roman" panose="02020603050405020304" pitchFamily="18" charset="0"/>
                <a:ea typeface="宋体" panose="02010600030101010101" pitchFamily="2" charset="-122"/>
              </a:rPr>
              <a:t>时，浅层特征的模型性能达到最优；</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63264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两种方法对深度模型的影响</a:t>
            </a:r>
          </a:p>
        </p:txBody>
      </p:sp>
      <p:sp>
        <p:nvSpPr>
          <p:cNvPr id="8" name="Freeform 22"/>
          <p:cNvSpPr>
            <a:spLocks noChangeAspect="1" noEditPoints="1"/>
          </p:cNvSpPr>
          <p:nvPr/>
        </p:nvSpPr>
        <p:spPr bwMode="auto">
          <a:xfrm>
            <a:off x="904697" y="1955195"/>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 name="Freeform 22">
            <a:extLst>
              <a:ext uri="{FF2B5EF4-FFF2-40B4-BE49-F238E27FC236}">
                <a16:creationId xmlns:a16="http://schemas.microsoft.com/office/drawing/2014/main" id="{615FF4F1-A10A-4B1C-A9B2-2C2C09241C23}"/>
              </a:ext>
            </a:extLst>
          </p:cNvPr>
          <p:cNvSpPr>
            <a:spLocks noChangeAspect="1" noEditPoints="1"/>
          </p:cNvSpPr>
          <p:nvPr/>
        </p:nvSpPr>
        <p:spPr bwMode="auto">
          <a:xfrm>
            <a:off x="904697" y="3654208"/>
            <a:ext cx="415604" cy="590593"/>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468D64D5-DAD4-40C3-BDE7-7E063229DA5B}"/>
              </a:ext>
            </a:extLst>
          </p:cNvPr>
          <p:cNvSpPr/>
          <p:nvPr/>
        </p:nvSpPr>
        <p:spPr>
          <a:xfrm>
            <a:off x="557261" y="1241228"/>
            <a:ext cx="10857498" cy="369332"/>
          </a:xfrm>
          <a:prstGeom prst="rect">
            <a:avLst/>
          </a:prstGeom>
        </p:spPr>
        <p:txBody>
          <a:bodyPr wrap="square">
            <a:spAutoFit/>
          </a:bodyPr>
          <a:lstStyle/>
          <a:p>
            <a:pPr lvl="1"/>
            <a:r>
              <a:rPr lang="zh-CN" altLang="en-US" dirty="0">
                <a:latin typeface="Times New Roman" panose="02020603050405020304" pitchFamily="18" charset="0"/>
                <a:ea typeface="宋体" panose="02010600030101010101" pitchFamily="2" charset="-122"/>
              </a:rPr>
              <a:t>同时使用两种方法对深度模型的影响：</a:t>
            </a:r>
            <a:endParaRPr lang="en-US" altLang="zh-CN" dirty="0">
              <a:latin typeface="Times New Roman" panose="02020603050405020304" pitchFamily="18" charset="0"/>
              <a:ea typeface="宋体" panose="02010600030101010101" pitchFamily="2" charset="-122"/>
            </a:endParaRPr>
          </a:p>
        </p:txBody>
      </p:sp>
      <p:sp>
        <p:nvSpPr>
          <p:cNvPr id="11" name="矩形 10">
            <a:extLst>
              <a:ext uri="{FF2B5EF4-FFF2-40B4-BE49-F238E27FC236}">
                <a16:creationId xmlns:a16="http://schemas.microsoft.com/office/drawing/2014/main" id="{468D64D5-DAD4-40C3-BDE7-7E063229DA5B}"/>
              </a:ext>
            </a:extLst>
          </p:cNvPr>
          <p:cNvSpPr/>
          <p:nvPr/>
        </p:nvSpPr>
        <p:spPr>
          <a:xfrm>
            <a:off x="557261" y="3074908"/>
            <a:ext cx="5234690"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原始的</a:t>
            </a:r>
            <a:r>
              <a:rPr lang="en-US" altLang="zh-CN" dirty="0" err="1">
                <a:latin typeface="Times New Roman" panose="02020603050405020304" pitchFamily="18" charset="0"/>
                <a:ea typeface="宋体" panose="02010600030101010101" pitchFamily="2" charset="-122"/>
              </a:rPr>
              <a:t>ResNet</a:t>
            </a:r>
            <a:r>
              <a:rPr lang="zh-CN" altLang="en-US" dirty="0">
                <a:latin typeface="Times New Roman" panose="02020603050405020304" pitchFamily="18" charset="0"/>
                <a:ea typeface="宋体" panose="02010600030101010101" pitchFamily="2" charset="-122"/>
              </a:rPr>
              <a:t>中</a:t>
            </a:r>
            <a:r>
              <a:rPr lang="el-GR" altLang="zh-CN" dirty="0">
                <a:latin typeface="Times New Roman" panose="02020603050405020304" pitchFamily="18" charset="0"/>
                <a:ea typeface="宋体" panose="02010600030101010101" pitchFamily="2" charset="-122"/>
              </a:rPr>
              <a:t>σ</a:t>
            </a:r>
            <a:r>
              <a:rPr lang="zh-CN" altLang="en-US" dirty="0">
                <a:latin typeface="Times New Roman" panose="02020603050405020304" pitchFamily="18" charset="0"/>
                <a:ea typeface="宋体" panose="02010600030101010101" pitchFamily="2" charset="-122"/>
              </a:rPr>
              <a:t>为默认值</a:t>
            </a:r>
            <a:r>
              <a:rPr lang="en-US" altLang="zh-CN" dirty="0">
                <a:latin typeface="Times New Roman" panose="02020603050405020304" pitchFamily="18" charset="0"/>
                <a:ea typeface="宋体" panose="02010600030101010101" pitchFamily="2" charset="-122"/>
              </a:rPr>
              <a:t>1/12</a:t>
            </a:r>
          </a:p>
        </p:txBody>
      </p:sp>
      <p:pic>
        <p:nvPicPr>
          <p:cNvPr id="12" name="图片 11">
            <a:extLst>
              <a:ext uri="{FF2B5EF4-FFF2-40B4-BE49-F238E27FC236}">
                <a16:creationId xmlns:a16="http://schemas.microsoft.com/office/drawing/2014/main" id="{58616C14-17AC-47CC-8B5E-4EEED266B047}"/>
              </a:ext>
            </a:extLst>
          </p:cNvPr>
          <p:cNvPicPr>
            <a:picLocks noChangeAspect="1"/>
          </p:cNvPicPr>
          <p:nvPr/>
        </p:nvPicPr>
        <p:blipFill>
          <a:blip r:embed="rId3"/>
          <a:stretch>
            <a:fillRect/>
          </a:stretch>
        </p:blipFill>
        <p:spPr>
          <a:xfrm>
            <a:off x="1194884" y="1970922"/>
            <a:ext cx="5790476" cy="838387"/>
          </a:xfrm>
          <a:prstGeom prst="rect">
            <a:avLst/>
          </a:prstGeom>
        </p:spPr>
      </p:pic>
      <p:sp>
        <p:nvSpPr>
          <p:cNvPr id="10" name="矩形 9">
            <a:extLst>
              <a:ext uri="{FF2B5EF4-FFF2-40B4-BE49-F238E27FC236}">
                <a16:creationId xmlns:a16="http://schemas.microsoft.com/office/drawing/2014/main" id="{CF57A809-AB9C-42AE-B8CF-BD2A9D9768F3}"/>
              </a:ext>
            </a:extLst>
          </p:cNvPr>
          <p:cNvSpPr/>
          <p:nvPr/>
        </p:nvSpPr>
        <p:spPr>
          <a:xfrm>
            <a:off x="557261" y="3525173"/>
            <a:ext cx="5234690"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2 Aug</a:t>
            </a:r>
            <a:r>
              <a:rPr lang="zh-CN" altLang="en-US" dirty="0">
                <a:latin typeface="Times New Roman" panose="02020603050405020304" pitchFamily="18" charset="0"/>
                <a:ea typeface="宋体" panose="02010600030101010101" pitchFamily="2" charset="-122"/>
              </a:rPr>
              <a:t>为结合前面提到的所以数据增强技术</a:t>
            </a:r>
            <a:endParaRPr lang="en-US" altLang="zh-CN" dirty="0">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D5B70602-25CC-46A3-B7B6-CD97D713F0C5}"/>
              </a:ext>
            </a:extLst>
          </p:cNvPr>
          <p:cNvSpPr/>
          <p:nvPr/>
        </p:nvSpPr>
        <p:spPr>
          <a:xfrm>
            <a:off x="557261" y="4004504"/>
            <a:ext cx="5234690"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增加的</a:t>
            </a:r>
            <a:r>
              <a:rPr lang="el-GR" altLang="zh-CN" dirty="0">
                <a:latin typeface="Times New Roman" panose="02020603050405020304" pitchFamily="18" charset="0"/>
                <a:ea typeface="宋体" panose="02010600030101010101" pitchFamily="2" charset="-122"/>
              </a:rPr>
              <a:t>σ</a:t>
            </a:r>
            <a:r>
              <a:rPr lang="en-US" altLang="zh-CN" dirty="0">
                <a:latin typeface="Times New Roman" panose="02020603050405020304" pitchFamily="18" charset="0"/>
                <a:ea typeface="宋体" panose="02010600030101010101" pitchFamily="2" charset="-122"/>
              </a:rPr>
              <a:t>=1/4</a:t>
            </a:r>
          </a:p>
        </p:txBody>
      </p:sp>
    </p:spTree>
    <p:extLst>
      <p:ext uri="{BB962C8B-B14F-4D97-AF65-F5344CB8AC3E}">
        <p14:creationId xmlns:p14="http://schemas.microsoft.com/office/powerpoint/2010/main" val="1144493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结论</a:t>
            </a:r>
          </a:p>
        </p:txBody>
      </p:sp>
      <p:sp>
        <p:nvSpPr>
          <p:cNvPr id="20" name="矩形 19">
            <a:extLst>
              <a:ext uri="{FF2B5EF4-FFF2-40B4-BE49-F238E27FC236}">
                <a16:creationId xmlns:a16="http://schemas.microsoft.com/office/drawing/2014/main" id="{4452A7F3-828E-4174-8B4B-7937F00D16F2}"/>
              </a:ext>
            </a:extLst>
          </p:cNvPr>
          <p:cNvSpPr/>
          <p:nvPr/>
        </p:nvSpPr>
        <p:spPr>
          <a:xfrm>
            <a:off x="571561" y="3084491"/>
            <a:ext cx="8428426" cy="455253"/>
          </a:xfrm>
          <a:prstGeom prst="rect">
            <a:avLst/>
          </a:prstGeom>
        </p:spPr>
        <p:txBody>
          <a:bodyPr wrap="square">
            <a:spAutoFit/>
          </a:bodyPr>
          <a:lstStyle/>
          <a:p>
            <a:pPr lvl="1">
              <a:lnSpc>
                <a:spcPct val="150000"/>
              </a:lnSpc>
            </a:pPr>
            <a:r>
              <a:rPr lang="en-US" altLang="zh-CN" dirty="0">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对两种特征进行融合，用以提升模型总体性能。</a:t>
            </a:r>
            <a:r>
              <a:rPr lang="en-US" altLang="zh-CN" dirty="0">
                <a:latin typeface="Times New Roman" panose="02020603050405020304" pitchFamily="18" charset="0"/>
                <a:ea typeface="宋体" panose="02010600030101010101" pitchFamily="2" charset="-122"/>
              </a:rPr>
              <a:t> </a:t>
            </a:r>
          </a:p>
        </p:txBody>
      </p:sp>
      <p:sp>
        <p:nvSpPr>
          <p:cNvPr id="24" name="矩形 23">
            <a:extLst>
              <a:ext uri="{FF2B5EF4-FFF2-40B4-BE49-F238E27FC236}">
                <a16:creationId xmlns:a16="http://schemas.microsoft.com/office/drawing/2014/main" id="{BE53DE30-23CE-45C4-929B-5FE3CF159106}"/>
              </a:ext>
            </a:extLst>
          </p:cNvPr>
          <p:cNvSpPr/>
          <p:nvPr/>
        </p:nvSpPr>
        <p:spPr>
          <a:xfrm>
            <a:off x="571561" y="2309027"/>
            <a:ext cx="8129011"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对两种特征单独处理，以获取最好的深度特征和浅层特征；</a:t>
            </a:r>
            <a:endParaRPr lang="en-US" altLang="zh-CN" dirty="0">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id="{493DCB00-67F1-457D-A03C-6DA3E3C6572B}"/>
              </a:ext>
            </a:extLst>
          </p:cNvPr>
          <p:cNvSpPr/>
          <p:nvPr/>
        </p:nvSpPr>
        <p:spPr>
          <a:xfrm>
            <a:off x="571561" y="1378707"/>
            <a:ext cx="8667757" cy="369332"/>
          </a:xfrm>
          <a:prstGeom prst="rect">
            <a:avLst/>
          </a:prstGeom>
        </p:spPr>
        <p:txBody>
          <a:bodyPr wrap="none">
            <a:spAutoFit/>
          </a:bodyPr>
          <a:lstStyle/>
          <a:p>
            <a:pPr lvl="1"/>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 深度特征控制模型的鲁棒性，浅层特征控制模型精度，两种特征的特性互补；</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6950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899CAB8-4310-4DD4-AC40-BD874E505B79}"/>
              </a:ext>
            </a:extLst>
          </p:cNvPr>
          <p:cNvSpPr/>
          <p:nvPr/>
        </p:nvSpPr>
        <p:spPr>
          <a:xfrm>
            <a:off x="1319972" y="3832523"/>
            <a:ext cx="10606419"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CVL, Department of Electrical Engineering, Linköping University, Sweden</a:t>
            </a:r>
            <a:endParaRPr lang="zh-CN" altLang="en-US" sz="2400" dirty="0">
              <a:latin typeface="Times New Roman" panose="02020603050405020304" pitchFamily="18" charset="0"/>
              <a:cs typeface="Times New Roman" panose="02020603050405020304" pitchFamily="18" charset="0"/>
            </a:endParaRPr>
          </a:p>
        </p:txBody>
      </p:sp>
      <p:sp>
        <p:nvSpPr>
          <p:cNvPr id="6" name="标题 3">
            <a:extLst>
              <a:ext uri="{FF2B5EF4-FFF2-40B4-BE49-F238E27FC236}">
                <a16:creationId xmlns:a16="http://schemas.microsoft.com/office/drawing/2014/main" id="{ADBFA4C6-371C-427A-84E7-FFA32F4C9DDE}"/>
              </a:ext>
            </a:extLst>
          </p:cNvPr>
          <p:cNvSpPr txBox="1">
            <a:spLocks/>
          </p:cNvSpPr>
          <p:nvPr/>
        </p:nvSpPr>
        <p:spPr>
          <a:xfrm>
            <a:off x="210335" y="804179"/>
            <a:ext cx="10796016" cy="16399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4000" dirty="0">
                <a:latin typeface="Times New Roman" panose="02020603050405020304" pitchFamily="18" charset="0"/>
                <a:cs typeface="Times New Roman" panose="02020603050405020304" pitchFamily="18" charset="0"/>
              </a:rPr>
              <a:t>Unveiling the Power of Deep Tracking</a:t>
            </a:r>
            <a:endParaRPr lang="zh-CN" altLang="en-US" sz="4000" dirty="0">
              <a:latin typeface="Times New Roman" panose="02020603050405020304" pitchFamily="18" charset="0"/>
              <a:cs typeface="Times New Roman" panose="02020603050405020304" pitchFamily="18" charset="0"/>
            </a:endParaRPr>
          </a:p>
        </p:txBody>
      </p:sp>
      <p:sp>
        <p:nvSpPr>
          <p:cNvPr id="7" name="副标题 2">
            <a:extLst>
              <a:ext uri="{FF2B5EF4-FFF2-40B4-BE49-F238E27FC236}">
                <a16:creationId xmlns:a16="http://schemas.microsoft.com/office/drawing/2014/main" id="{74537B90-E553-4AE5-A397-40AC0EF72DAC}"/>
              </a:ext>
            </a:extLst>
          </p:cNvPr>
          <p:cNvSpPr txBox="1">
            <a:spLocks/>
          </p:cNvSpPr>
          <p:nvPr/>
        </p:nvSpPr>
        <p:spPr>
          <a:xfrm>
            <a:off x="1264187" y="2696612"/>
            <a:ext cx="9663625" cy="98849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altLang="zh-CN" dirty="0">
                <a:latin typeface="Times New Roman" panose="02020603050405020304" pitchFamily="18" charset="0"/>
                <a:cs typeface="Times New Roman" panose="02020603050405020304" pitchFamily="18" charset="0"/>
              </a:rPr>
              <a:t>Goutam Bhat, </a:t>
            </a:r>
            <a:r>
              <a:rPr lang="en-US" altLang="zh-CN" dirty="0" err="1">
                <a:latin typeface="Times New Roman" panose="02020603050405020304" pitchFamily="18" charset="0"/>
                <a:cs typeface="Times New Roman" panose="02020603050405020304" pitchFamily="18" charset="0"/>
              </a:rPr>
              <a:t>Joakim</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Johnander</a:t>
            </a:r>
            <a:r>
              <a:rPr lang="en-US" altLang="zh-CN" dirty="0">
                <a:latin typeface="Times New Roman" panose="02020603050405020304" pitchFamily="18" charset="0"/>
                <a:cs typeface="Times New Roman" panose="02020603050405020304" pitchFamily="18" charset="0"/>
              </a:rPr>
              <a:t>, Martin </a:t>
            </a:r>
            <a:r>
              <a:rPr lang="en-US" altLang="zh-CN" dirty="0" err="1">
                <a:latin typeface="Times New Roman" panose="02020603050405020304" pitchFamily="18" charset="0"/>
                <a:cs typeface="Times New Roman" panose="02020603050405020304" pitchFamily="18" charset="0"/>
              </a:rPr>
              <a:t>Danelljan</a:t>
            </a:r>
            <a:r>
              <a:rPr lang="en-US" altLang="zh-CN" dirty="0">
                <a:latin typeface="Times New Roman" panose="02020603050405020304" pitchFamily="18" charset="0"/>
                <a:cs typeface="Times New Roman" panose="02020603050405020304" pitchFamily="18" charset="0"/>
              </a:rPr>
              <a:t>, Fahad Shahbaz </a:t>
            </a:r>
            <a:r>
              <a:rPr lang="en-US" altLang="zh-CN" dirty="0" err="1">
                <a:latin typeface="Times New Roman" panose="02020603050405020304" pitchFamily="18" charset="0"/>
                <a:cs typeface="Times New Roman" panose="02020603050405020304" pitchFamily="18" charset="0"/>
              </a:rPr>
              <a:t>Khan,Michael</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Felsberg</a:t>
            </a:r>
            <a:r>
              <a:rPr lang="en-US" altLang="zh-CN" dirty="0" err="1">
                <a:solidFill>
                  <a:schemeClr val="bg1"/>
                </a:solidFill>
              </a:rPr>
              <a:t>Fahad</a:t>
            </a:r>
            <a:r>
              <a:rPr lang="en-US" altLang="zh-CN" dirty="0">
                <a:solidFill>
                  <a:schemeClr val="bg1"/>
                </a:solidFill>
              </a:rPr>
              <a:t> </a:t>
            </a:r>
            <a:r>
              <a:rPr lang="en-US" altLang="zh-CN" sz="2400" dirty="0">
                <a:solidFill>
                  <a:schemeClr val="bg1"/>
                </a:solidFill>
              </a:rPr>
              <a:t>Shahbaz Khan, Michael </a:t>
            </a:r>
            <a:r>
              <a:rPr lang="en-US" altLang="zh-CN" sz="2400" dirty="0" err="1">
                <a:solidFill>
                  <a:schemeClr val="bg1"/>
                </a:solidFill>
              </a:rPr>
              <a:t>Felsberg</a:t>
            </a:r>
            <a:endParaRPr lang="zh-CN" altLang="en-US" sz="2400" dirty="0">
              <a:solidFill>
                <a:schemeClr val="bg1"/>
              </a:solidFill>
            </a:endParaRPr>
          </a:p>
        </p:txBody>
      </p:sp>
      <p:sp>
        <p:nvSpPr>
          <p:cNvPr id="2" name="矩形 1">
            <a:extLst>
              <a:ext uri="{FF2B5EF4-FFF2-40B4-BE49-F238E27FC236}">
                <a16:creationId xmlns:a16="http://schemas.microsoft.com/office/drawing/2014/main" id="{05BCA18C-4B83-49EF-947A-64C984790B7C}"/>
              </a:ext>
            </a:extLst>
          </p:cNvPr>
          <p:cNvSpPr/>
          <p:nvPr/>
        </p:nvSpPr>
        <p:spPr>
          <a:xfrm>
            <a:off x="2409948" y="4441602"/>
            <a:ext cx="9982898" cy="830997"/>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{goutam.bhat, joakim.johnander, martin.danelljan, fahad.khan,</a:t>
            </a:r>
          </a:p>
          <a:p>
            <a:r>
              <a:rPr lang="zh-CN" altLang="en-US" sz="2400" dirty="0">
                <a:latin typeface="Times New Roman" panose="02020603050405020304" pitchFamily="18" charset="0"/>
                <a:cs typeface="Times New Roman" panose="02020603050405020304" pitchFamily="18" charset="0"/>
              </a:rPr>
              <a:t>michael.felsberg}@liu.se</a:t>
            </a:r>
          </a:p>
        </p:txBody>
      </p:sp>
      <p:sp>
        <p:nvSpPr>
          <p:cNvPr id="8" name="矩形 7">
            <a:extLst>
              <a:ext uri="{FF2B5EF4-FFF2-40B4-BE49-F238E27FC236}">
                <a16:creationId xmlns:a16="http://schemas.microsoft.com/office/drawing/2014/main" id="{674D1673-57AE-4F6B-8207-0A96C5AE18D2}"/>
              </a:ext>
            </a:extLst>
          </p:cNvPr>
          <p:cNvSpPr/>
          <p:nvPr/>
        </p:nvSpPr>
        <p:spPr>
          <a:xfrm>
            <a:off x="4229493" y="5592156"/>
            <a:ext cx="9982898"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ECCV2018</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5174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提出的方法</a:t>
            </a:r>
            <a:endParaRPr lang="en-US" dirty="0"/>
          </a:p>
        </p:txBody>
      </p:sp>
      <p:sp>
        <p:nvSpPr>
          <p:cNvPr id="14" name="文本框 13"/>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4</a:t>
            </a:r>
            <a:endParaRPr lang="zh-CN" altLang="en-US" sz="60000" dirty="0">
              <a:solidFill>
                <a:srgbClr val="004F8A"/>
              </a:solidFill>
            </a:endParaRPr>
          </a:p>
        </p:txBody>
      </p:sp>
    </p:spTree>
    <p:extLst>
      <p:ext uri="{BB962C8B-B14F-4D97-AF65-F5344CB8AC3E}">
        <p14:creationId xmlns:p14="http://schemas.microsoft.com/office/powerpoint/2010/main" val="2416919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83427643-7F24-4271-9117-02E8F3F8FCD5}"/>
              </a:ext>
            </a:extLst>
          </p:cNvPr>
          <p:cNvSpPr>
            <a:spLocks noGrp="1"/>
          </p:cNvSpPr>
          <p:nvPr>
            <p:ph type="title"/>
          </p:nvPr>
        </p:nvSpPr>
        <p:spPr>
          <a:xfrm>
            <a:off x="1095824" y="72000"/>
            <a:ext cx="10257975" cy="914400"/>
          </a:xfrm>
        </p:spPr>
        <p:txBody>
          <a:bodyPr/>
          <a:lstStyle/>
          <a:p>
            <a:r>
              <a:rPr lang="zh-CN" altLang="en-US" dirty="0"/>
              <a:t>融合两种特征</a:t>
            </a:r>
          </a:p>
        </p:txBody>
      </p:sp>
      <p:sp>
        <p:nvSpPr>
          <p:cNvPr id="8" name="矩形 7">
            <a:extLst>
              <a:ext uri="{FF2B5EF4-FFF2-40B4-BE49-F238E27FC236}">
                <a16:creationId xmlns:a16="http://schemas.microsoft.com/office/drawing/2014/main" id="{DAB0B2B7-6A8B-44E7-8FBB-854D5D7EC685}"/>
              </a:ext>
            </a:extLst>
          </p:cNvPr>
          <p:cNvSpPr/>
          <p:nvPr/>
        </p:nvSpPr>
        <p:spPr>
          <a:xfrm>
            <a:off x="675333" y="1407793"/>
            <a:ext cx="893986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、怎样结合深度特征和浅层特征的互补特性以使模型获得最优的性能？</a:t>
            </a:r>
            <a:endParaRPr lang="en-US" altLang="zh-CN" dirty="0">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FEA1730C-86CA-4274-B456-00B6B4ABE2DA}"/>
              </a:ext>
            </a:extLst>
          </p:cNvPr>
          <p:cNvSpPr/>
          <p:nvPr/>
        </p:nvSpPr>
        <p:spPr>
          <a:xfrm>
            <a:off x="675333" y="2531285"/>
            <a:ext cx="893986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、提出预测质量衡量，能够同时对精度和鲁棒性进行量化；</a:t>
            </a:r>
            <a:endParaRPr lang="en-US" altLang="zh-CN" dirty="0">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FEA1730C-86CA-4274-B456-00B6B4ABE2DA}"/>
              </a:ext>
            </a:extLst>
          </p:cNvPr>
          <p:cNvSpPr/>
          <p:nvPr/>
        </p:nvSpPr>
        <p:spPr>
          <a:xfrm>
            <a:off x="620385" y="3654777"/>
            <a:ext cx="893986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、通过自适应方法求出深度特征响应值和浅层特征响应值的系数；</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60641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83427643-7F24-4271-9117-02E8F3F8FCD5}"/>
              </a:ext>
            </a:extLst>
          </p:cNvPr>
          <p:cNvSpPr>
            <a:spLocks noGrp="1"/>
          </p:cNvSpPr>
          <p:nvPr>
            <p:ph type="title"/>
          </p:nvPr>
        </p:nvSpPr>
        <p:spPr>
          <a:xfrm>
            <a:off x="1095824" y="72000"/>
            <a:ext cx="10257975" cy="914400"/>
          </a:xfrm>
        </p:spPr>
        <p:txBody>
          <a:bodyPr/>
          <a:lstStyle/>
          <a:p>
            <a:r>
              <a:rPr lang="zh-CN" altLang="en-US" dirty="0"/>
              <a:t>融合两种特征</a:t>
            </a:r>
          </a:p>
        </p:txBody>
      </p:sp>
      <p:sp>
        <p:nvSpPr>
          <p:cNvPr id="8" name="矩形 7">
            <a:extLst>
              <a:ext uri="{FF2B5EF4-FFF2-40B4-BE49-F238E27FC236}">
                <a16:creationId xmlns:a16="http://schemas.microsoft.com/office/drawing/2014/main" id="{DAB0B2B7-6A8B-44E7-8FBB-854D5D7EC685}"/>
              </a:ext>
            </a:extLst>
          </p:cNvPr>
          <p:cNvSpPr/>
          <p:nvPr/>
        </p:nvSpPr>
        <p:spPr>
          <a:xfrm>
            <a:off x="958550" y="1333646"/>
            <a:ext cx="8939868"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深度模型分数和浅层模型分数以及自适应融合两种模型后的响应图如下：</a:t>
            </a:r>
            <a:endParaRPr lang="en-US" altLang="zh-CN" dirty="0">
              <a:latin typeface="Times New Roman" panose="02020603050405020304" pitchFamily="18" charset="0"/>
              <a:ea typeface="宋体" panose="02010600030101010101" pitchFamily="2" charset="-122"/>
            </a:endParaRPr>
          </a:p>
        </p:txBody>
      </p:sp>
      <p:sp>
        <p:nvSpPr>
          <p:cNvPr id="10" name="矩形 9">
            <a:extLst>
              <a:ext uri="{FF2B5EF4-FFF2-40B4-BE49-F238E27FC236}">
                <a16:creationId xmlns:a16="http://schemas.microsoft.com/office/drawing/2014/main" id="{B7D3362A-EAE7-4AF1-9710-78A169A81F38}"/>
              </a:ext>
            </a:extLst>
          </p:cNvPr>
          <p:cNvSpPr/>
          <p:nvPr/>
        </p:nvSpPr>
        <p:spPr>
          <a:xfrm>
            <a:off x="958550" y="4553031"/>
            <a:ext cx="9821067" cy="455253"/>
          </a:xfrm>
          <a:prstGeom prst="rect">
            <a:avLst/>
          </a:prstGeom>
        </p:spPr>
        <p:txBody>
          <a:bodyPr wrap="square">
            <a:spAutoFit/>
          </a:bodyPr>
          <a:lstStyle/>
          <a:p>
            <a:pPr>
              <a:lnSpc>
                <a:spcPct val="150000"/>
              </a:lnSpc>
            </a:pP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）精度意味着该点的尖锐程度，越尖说明这个点的响应值的精度越高；</a:t>
            </a:r>
            <a:endParaRPr lang="en-US" altLang="zh-CN" dirty="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095824" y="1879147"/>
            <a:ext cx="8108084" cy="2321546"/>
          </a:xfrm>
          <a:prstGeom prst="rect">
            <a:avLst/>
          </a:prstGeom>
        </p:spPr>
      </p:pic>
      <p:sp>
        <p:nvSpPr>
          <p:cNvPr id="3" name="矩形 2"/>
          <p:cNvSpPr/>
          <p:nvPr/>
        </p:nvSpPr>
        <p:spPr>
          <a:xfrm>
            <a:off x="958550" y="5323663"/>
            <a:ext cx="9009698" cy="858377"/>
          </a:xfrm>
          <a:prstGeom prst="rect">
            <a:avLst/>
          </a:prstGeom>
        </p:spPr>
        <p:txBody>
          <a:bodyPr wrap="square">
            <a:spAutoFit/>
          </a:bodyPr>
          <a:lstStyle/>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rPr>
              <a:t>鲁棒性意味着这个尖峰处的响应值和离它最近的尖峰响应值之间的差，作者叫</a:t>
            </a:r>
            <a:r>
              <a:rPr lang="en-US" altLang="zh-CN" dirty="0">
                <a:latin typeface="宋体" panose="02010600030101010101" pitchFamily="2" charset="-122"/>
                <a:ea typeface="宋体" panose="02010600030101010101" pitchFamily="2" charset="-122"/>
              </a:rPr>
              <a:t>margin</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   margin</a:t>
            </a:r>
            <a:r>
              <a:rPr lang="zh-CN" altLang="en-US" dirty="0">
                <a:latin typeface="宋体" panose="02010600030101010101" pitchFamily="2" charset="-122"/>
                <a:ea typeface="宋体" panose="02010600030101010101" pitchFamily="2" charset="-122"/>
              </a:rPr>
              <a:t>越小，说明了另一个尖峰的响应值和它越接近，说明鲁棒性越差。</a:t>
            </a:r>
          </a:p>
        </p:txBody>
      </p:sp>
    </p:spTree>
    <p:extLst>
      <p:ext uri="{BB962C8B-B14F-4D97-AF65-F5344CB8AC3E}">
        <p14:creationId xmlns:p14="http://schemas.microsoft.com/office/powerpoint/2010/main" val="1792010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83427643-7F24-4271-9117-02E8F3F8FCD5}"/>
              </a:ext>
            </a:extLst>
          </p:cNvPr>
          <p:cNvSpPr>
            <a:spLocks noGrp="1"/>
          </p:cNvSpPr>
          <p:nvPr>
            <p:ph type="title"/>
          </p:nvPr>
        </p:nvSpPr>
        <p:spPr>
          <a:xfrm>
            <a:off x="1095824" y="72000"/>
            <a:ext cx="10257975" cy="914400"/>
          </a:xfrm>
        </p:spPr>
        <p:txBody>
          <a:bodyPr/>
          <a:lstStyle/>
          <a:p>
            <a:r>
              <a:rPr lang="zh-CN" altLang="en-US" dirty="0"/>
              <a:t>预测质量衡量</a:t>
            </a:r>
          </a:p>
        </p:txBody>
      </p:sp>
      <p:sp>
        <p:nvSpPr>
          <p:cNvPr id="11" name="矩形 10">
            <a:extLst>
              <a:ext uri="{FF2B5EF4-FFF2-40B4-BE49-F238E27FC236}">
                <a16:creationId xmlns:a16="http://schemas.microsoft.com/office/drawing/2014/main" id="{30438C99-BDB6-4A58-B837-42D8B69A0E92}"/>
              </a:ext>
            </a:extLst>
          </p:cNvPr>
          <p:cNvSpPr/>
          <p:nvPr/>
        </p:nvSpPr>
        <p:spPr>
          <a:xfrm>
            <a:off x="829111" y="986400"/>
            <a:ext cx="8696588"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使用最小加权置信区间作为目标预测</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的预测质量衡量，其计算公式如下：</a:t>
            </a:r>
            <a:endParaRPr lang="en-US" altLang="zh-CN" dirty="0">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FEA1730C-86CA-4274-B456-00B6B4ABE2DA}"/>
              </a:ext>
            </a:extLst>
          </p:cNvPr>
          <p:cNvSpPr/>
          <p:nvPr/>
        </p:nvSpPr>
        <p:spPr>
          <a:xfrm>
            <a:off x="976172" y="2780763"/>
            <a:ext cx="8939868"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其中，</a:t>
            </a:r>
            <a:r>
              <a:rPr lang="en-US" altLang="zh-CN" dirty="0">
                <a:latin typeface="Times New Roman" panose="02020603050405020304" pitchFamily="18" charset="0"/>
                <a:ea typeface="宋体" panose="02010600030101010101" pitchFamily="2" charset="-122"/>
              </a:rPr>
              <a:t>t </a:t>
            </a:r>
            <a:r>
              <a:rPr lang="en-US" altLang="zh-CN" dirty="0">
                <a:solidFill>
                  <a:srgbClr val="4F4F4F"/>
                </a:solidFill>
                <a:latin typeface="Times New Roman" panose="02020603050405020304" pitchFamily="18" charset="0"/>
                <a:cs typeface="Times New Roman" panose="02020603050405020304" pitchFamily="18" charset="0"/>
              </a:rPr>
              <a:t>∈ </a:t>
            </a:r>
            <a:r>
              <a:rPr lang="en-US" altLang="zh-CN" dirty="0"/>
              <a:t>R</a:t>
            </a:r>
            <a:r>
              <a:rPr lang="en-US" altLang="zh-CN" baseline="30000" dirty="0"/>
              <a:t>2</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表示响应位置，</a:t>
            </a:r>
            <a:r>
              <a:rPr lang="en-US" altLang="zh-CN" dirty="0">
                <a:latin typeface="Times New Roman" panose="02020603050405020304" pitchFamily="18" charset="0"/>
                <a:ea typeface="宋体" panose="02010600030101010101" pitchFamily="2" charset="-122"/>
              </a:rPr>
              <a:t> y(t) </a:t>
            </a:r>
            <a:r>
              <a:rPr lang="en-US" altLang="zh-CN" dirty="0">
                <a:solidFill>
                  <a:srgbClr val="4F4F4F"/>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rPr>
              <a:t>R </a:t>
            </a:r>
            <a:r>
              <a:rPr lang="zh-CN" altLang="en-US" dirty="0">
                <a:latin typeface="Times New Roman" panose="02020603050405020304" pitchFamily="18" charset="0"/>
                <a:ea typeface="宋体" panose="02010600030101010101" pitchFamily="2" charset="-122"/>
              </a:rPr>
              <a:t>表示响应值，</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是主峰，</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是干扰峰。</a:t>
            </a:r>
            <a:endParaRPr lang="en-US" altLang="zh-CN" dirty="0">
              <a:latin typeface="Times New Roman" panose="02020603050405020304" pitchFamily="18" charset="0"/>
              <a:ea typeface="宋体" panose="02010600030101010101"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23545446"/>
              </p:ext>
            </p:extLst>
          </p:nvPr>
        </p:nvGraphicFramePr>
        <p:xfrm>
          <a:off x="3937555" y="5440704"/>
          <a:ext cx="1820985" cy="657085"/>
        </p:xfrm>
        <a:graphic>
          <a:graphicData uri="http://schemas.openxmlformats.org/presentationml/2006/ole">
            <mc:AlternateContent xmlns:mc="http://schemas.openxmlformats.org/markup-compatibility/2006">
              <mc:Choice xmlns:v="urn:schemas-microsoft-com:vml" Requires="v">
                <p:oleObj spid="_x0000_s1381" name="Equation" r:id="rId3" imgW="914400" imgH="330120" progId="Equation.KSEE3">
                  <p:embed/>
                </p:oleObj>
              </mc:Choice>
              <mc:Fallback>
                <p:oleObj name="Equation" r:id="rId3" imgW="914400" imgH="330120" progId="Equation.KSEE3">
                  <p:embed/>
                  <p:pic>
                    <p:nvPicPr>
                      <p:cNvPr id="0" name=""/>
                      <p:cNvPicPr/>
                      <p:nvPr/>
                    </p:nvPicPr>
                    <p:blipFill>
                      <a:blip r:embed="rId4"/>
                      <a:stretch>
                        <a:fillRect/>
                      </a:stretch>
                    </p:blipFill>
                    <p:spPr>
                      <a:xfrm>
                        <a:off x="3937555" y="5440704"/>
                        <a:ext cx="1820985" cy="65708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88270768"/>
              </p:ext>
            </p:extLst>
          </p:nvPr>
        </p:nvGraphicFramePr>
        <p:xfrm>
          <a:off x="2809875" y="1525588"/>
          <a:ext cx="3054350" cy="890587"/>
        </p:xfrm>
        <a:graphic>
          <a:graphicData uri="http://schemas.openxmlformats.org/presentationml/2006/ole">
            <mc:AlternateContent xmlns:mc="http://schemas.openxmlformats.org/markup-compatibility/2006">
              <mc:Choice xmlns:v="urn:schemas-microsoft-com:vml" Requires="v">
                <p:oleObj spid="_x0000_s1382" name="Equation" r:id="rId5" imgW="1523880" imgH="444240" progId="Equation.KSEE3">
                  <p:embed/>
                </p:oleObj>
              </mc:Choice>
              <mc:Fallback>
                <p:oleObj name="Equation" r:id="rId5" imgW="1523880" imgH="444240" progId="Equation.KSEE3">
                  <p:embed/>
                  <p:pic>
                    <p:nvPicPr>
                      <p:cNvPr id="0" name=""/>
                      <p:cNvPicPr/>
                      <p:nvPr/>
                    </p:nvPicPr>
                    <p:blipFill>
                      <a:blip r:embed="rId6"/>
                      <a:stretch>
                        <a:fillRect/>
                      </a:stretch>
                    </p:blipFill>
                    <p:spPr>
                      <a:xfrm>
                        <a:off x="2809875" y="1525588"/>
                        <a:ext cx="3054350" cy="890587"/>
                      </a:xfrm>
                      <a:prstGeom prst="rect">
                        <a:avLst/>
                      </a:prstGeom>
                    </p:spPr>
                  </p:pic>
                </p:oleObj>
              </mc:Fallback>
            </mc:AlternateContent>
          </a:graphicData>
        </a:graphic>
      </p:graphicFrame>
      <p:sp>
        <p:nvSpPr>
          <p:cNvPr id="16" name="矩形 15">
            <a:extLst>
              <a:ext uri="{FF2B5EF4-FFF2-40B4-BE49-F238E27FC236}">
                <a16:creationId xmlns:a16="http://schemas.microsoft.com/office/drawing/2014/main" id="{30438C99-BDB6-4A58-B837-42D8B69A0E92}"/>
              </a:ext>
            </a:extLst>
          </p:cNvPr>
          <p:cNvSpPr/>
          <p:nvPr/>
        </p:nvSpPr>
        <p:spPr>
          <a:xfrm>
            <a:off x="1219452" y="5037957"/>
            <a:ext cx="8696588"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因此定义一个如下函数：</a:t>
            </a:r>
            <a:endParaRPr lang="en-US" altLang="zh-CN" dirty="0">
              <a:latin typeface="Times New Roman" panose="02020603050405020304" pitchFamily="18" charset="0"/>
              <a:ea typeface="宋体" panose="02010600030101010101" pitchFamily="2" charset="-122"/>
            </a:endParaRPr>
          </a:p>
        </p:txBody>
      </p:sp>
      <p:sp>
        <p:nvSpPr>
          <p:cNvPr id="17" name="矩形 16">
            <a:extLst>
              <a:ext uri="{FF2B5EF4-FFF2-40B4-BE49-F238E27FC236}">
                <a16:creationId xmlns:a16="http://schemas.microsoft.com/office/drawing/2014/main" id="{FEA1730C-86CA-4274-B456-00B6B4ABE2DA}"/>
              </a:ext>
            </a:extLst>
          </p:cNvPr>
          <p:cNvSpPr/>
          <p:nvPr/>
        </p:nvSpPr>
        <p:spPr>
          <a:xfrm>
            <a:off x="1072408" y="3928319"/>
            <a:ext cx="8843632"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分子部分表示尖锐程度，主峰与次峰的差值越大，质量越高；</a:t>
            </a:r>
            <a:endParaRPr lang="en-US" altLang="zh-CN" dirty="0">
              <a:latin typeface="Times New Roman" panose="02020603050405020304" pitchFamily="18" charset="0"/>
              <a:ea typeface="宋体" panose="02010600030101010101" pitchFamily="2" charset="-122"/>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530199750"/>
              </p:ext>
            </p:extLst>
          </p:nvPr>
        </p:nvGraphicFramePr>
        <p:xfrm>
          <a:off x="1195614" y="3332751"/>
          <a:ext cx="1496531" cy="390768"/>
        </p:xfrm>
        <a:graphic>
          <a:graphicData uri="http://schemas.openxmlformats.org/presentationml/2006/ole">
            <mc:AlternateContent xmlns:mc="http://schemas.openxmlformats.org/markup-compatibility/2006">
              <mc:Choice xmlns:v="urn:schemas-microsoft-com:vml" Requires="v">
                <p:oleObj spid="_x0000_s1383" name="Equation" r:id="rId7" imgW="876240" imgH="228600" progId="Equation.KSEE3">
                  <p:embed/>
                </p:oleObj>
              </mc:Choice>
              <mc:Fallback>
                <p:oleObj name="Equation" r:id="rId7" imgW="876240" imgH="228600" progId="Equation.KSEE3">
                  <p:embed/>
                  <p:pic>
                    <p:nvPicPr>
                      <p:cNvPr id="0" name=""/>
                      <p:cNvPicPr/>
                      <p:nvPr/>
                    </p:nvPicPr>
                    <p:blipFill>
                      <a:blip r:embed="rId8"/>
                      <a:stretch>
                        <a:fillRect/>
                      </a:stretch>
                    </p:blipFill>
                    <p:spPr>
                      <a:xfrm>
                        <a:off x="1195614" y="3332751"/>
                        <a:ext cx="1496531" cy="390768"/>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FEA1730C-86CA-4274-B456-00B6B4ABE2DA}"/>
              </a:ext>
            </a:extLst>
          </p:cNvPr>
          <p:cNvSpPr/>
          <p:nvPr/>
        </p:nvSpPr>
        <p:spPr>
          <a:xfrm>
            <a:off x="2651011" y="3354187"/>
            <a:ext cx="722178"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满足</a:t>
            </a:r>
            <a:endParaRPr lang="en-US" altLang="zh-CN" dirty="0">
              <a:latin typeface="Times New Roman" panose="02020603050405020304" pitchFamily="18" charset="0"/>
              <a:ea typeface="宋体" panose="02010600030101010101" pitchFamily="2" charset="-122"/>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2865310795"/>
              </p:ext>
            </p:extLst>
          </p:nvPr>
        </p:nvGraphicFramePr>
        <p:xfrm>
          <a:off x="3187923" y="3327715"/>
          <a:ext cx="3036888" cy="422275"/>
        </p:xfrm>
        <a:graphic>
          <a:graphicData uri="http://schemas.openxmlformats.org/presentationml/2006/ole">
            <mc:AlternateContent xmlns:mc="http://schemas.openxmlformats.org/markup-compatibility/2006">
              <mc:Choice xmlns:v="urn:schemas-microsoft-com:vml" Requires="v">
                <p:oleObj spid="_x0000_s1384" name="Equation" r:id="rId9" imgW="1739880" imgH="241200" progId="Equation.KSEE3">
                  <p:embed/>
                </p:oleObj>
              </mc:Choice>
              <mc:Fallback>
                <p:oleObj name="Equation" r:id="rId9" imgW="1739880" imgH="241200" progId="Equation.KSEE3">
                  <p:embed/>
                  <p:pic>
                    <p:nvPicPr>
                      <p:cNvPr id="0" name=""/>
                      <p:cNvPicPr/>
                      <p:nvPr/>
                    </p:nvPicPr>
                    <p:blipFill>
                      <a:blip r:embed="rId10"/>
                      <a:stretch>
                        <a:fillRect/>
                      </a:stretch>
                    </p:blipFill>
                    <p:spPr>
                      <a:xfrm>
                        <a:off x="3187923" y="3327715"/>
                        <a:ext cx="3036888" cy="422275"/>
                      </a:xfrm>
                      <a:prstGeom prst="rect">
                        <a:avLst/>
                      </a:prstGeom>
                    </p:spPr>
                  </p:pic>
                </p:oleObj>
              </mc:Fallback>
            </mc:AlternateContent>
          </a:graphicData>
        </a:graphic>
      </p:graphicFrame>
      <p:sp>
        <p:nvSpPr>
          <p:cNvPr id="21" name="矩形 20">
            <a:extLst>
              <a:ext uri="{FF2B5EF4-FFF2-40B4-BE49-F238E27FC236}">
                <a16:creationId xmlns:a16="http://schemas.microsoft.com/office/drawing/2014/main" id="{FEA1730C-86CA-4274-B456-00B6B4ABE2DA}"/>
              </a:ext>
            </a:extLst>
          </p:cNvPr>
          <p:cNvSpPr/>
          <p:nvPr/>
        </p:nvSpPr>
        <p:spPr>
          <a:xfrm>
            <a:off x="6224811" y="3306216"/>
            <a:ext cx="704987"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并且</a:t>
            </a:r>
            <a:endParaRPr lang="en-US" altLang="zh-CN" dirty="0">
              <a:latin typeface="Times New Roman" panose="02020603050405020304" pitchFamily="18" charset="0"/>
              <a:ea typeface="宋体" panose="02010600030101010101" pitchFamily="2" charset="-122"/>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4282333059"/>
              </p:ext>
            </p:extLst>
          </p:nvPr>
        </p:nvGraphicFramePr>
        <p:xfrm>
          <a:off x="6810735" y="3337979"/>
          <a:ext cx="238125" cy="282575"/>
        </p:xfrm>
        <a:graphic>
          <a:graphicData uri="http://schemas.openxmlformats.org/presentationml/2006/ole">
            <mc:AlternateContent xmlns:mc="http://schemas.openxmlformats.org/markup-compatibility/2006">
              <mc:Choice xmlns:v="urn:schemas-microsoft-com:vml" Requires="v">
                <p:oleObj spid="_x0000_s1385" name="Equation" r:id="rId11" imgW="139680" imgH="164880" progId="Equation.KSEE3">
                  <p:embed/>
                </p:oleObj>
              </mc:Choice>
              <mc:Fallback>
                <p:oleObj name="Equation" r:id="rId11" imgW="139680" imgH="164880" progId="Equation.KSEE3">
                  <p:embed/>
                  <p:pic>
                    <p:nvPicPr>
                      <p:cNvPr id="0" name=""/>
                      <p:cNvPicPr/>
                      <p:nvPr/>
                    </p:nvPicPr>
                    <p:blipFill>
                      <a:blip r:embed="rId12"/>
                      <a:stretch>
                        <a:fillRect/>
                      </a:stretch>
                    </p:blipFill>
                    <p:spPr>
                      <a:xfrm>
                        <a:off x="6810735" y="3337979"/>
                        <a:ext cx="238125" cy="282575"/>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FEA1730C-86CA-4274-B456-00B6B4ABE2DA}"/>
              </a:ext>
            </a:extLst>
          </p:cNvPr>
          <p:cNvSpPr/>
          <p:nvPr/>
        </p:nvSpPr>
        <p:spPr>
          <a:xfrm>
            <a:off x="7008340" y="3306216"/>
            <a:ext cx="3988046"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二次连续可微，</a:t>
            </a:r>
            <a:r>
              <a:rPr lang="en-US" altLang="zh-CN" dirty="0">
                <a:latin typeface="Times New Roman" panose="02020603050405020304" pitchFamily="18" charset="0"/>
                <a:ea typeface="宋体" panose="02010600030101010101" pitchFamily="2" charset="-122"/>
              </a:rPr>
              <a:t>k</a:t>
            </a:r>
            <a:r>
              <a:rPr lang="zh-CN" altLang="en-US" dirty="0">
                <a:latin typeface="Times New Roman" panose="02020603050405020304" pitchFamily="18" charset="0"/>
                <a:ea typeface="宋体" panose="02010600030101010101" pitchFamily="2" charset="-122"/>
              </a:rPr>
              <a:t>控制     增长的速率    </a:t>
            </a:r>
            <a:endParaRPr lang="en-US" altLang="zh-CN" dirty="0">
              <a:latin typeface="Times New Roman" panose="02020603050405020304" pitchFamily="18" charset="0"/>
              <a:ea typeface="宋体" panose="02010600030101010101" pitchFamily="2" charset="-122"/>
            </a:endParaRPr>
          </a:p>
        </p:txBody>
      </p:sp>
      <p:sp>
        <p:nvSpPr>
          <p:cNvPr id="3" name="矩形 2"/>
          <p:cNvSpPr/>
          <p:nvPr/>
        </p:nvSpPr>
        <p:spPr>
          <a:xfrm>
            <a:off x="1072408" y="4507894"/>
            <a:ext cx="5493812"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rPr>
              <a:t>分母部分表示位置间隔，间隔很近为</a:t>
            </a:r>
            <a:r>
              <a:rPr lang="en-US" altLang="zh-CN"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，间隔很远为</a:t>
            </a:r>
            <a:r>
              <a:rPr lang="en-US" altLang="zh-CN" dirty="0">
                <a:latin typeface="Times New Roman" panose="02020603050405020304" pitchFamily="18" charset="0"/>
                <a:ea typeface="宋体" panose="02010600030101010101" pitchFamily="2" charset="-122"/>
              </a:rPr>
              <a:t>1</a:t>
            </a:r>
          </a:p>
        </p:txBody>
      </p:sp>
      <mc:AlternateContent xmlns:mc="http://schemas.openxmlformats.org/markup-compatibility/2006" xmlns:a14="http://schemas.microsoft.com/office/drawing/2010/main">
        <mc:Choice Requires="a14">
          <p:sp>
            <p:nvSpPr>
              <p:cNvPr id="24" name="对象 23">
                <a:extLst>
                  <a:ext uri="{FF2B5EF4-FFF2-40B4-BE49-F238E27FC236}">
                    <a16:creationId xmlns:a16="http://schemas.microsoft.com/office/drawing/2014/main" id="{4ACB9CA0-AAF2-4DCE-93C7-E574EC51EC38}"/>
                  </a:ext>
                </a:extLst>
              </p:cNvPr>
              <p:cNvSpPr txBox="1"/>
              <p:nvPr/>
            </p:nvSpPr>
            <p:spPr>
              <a:xfrm>
                <a:off x="9254065" y="3299639"/>
                <a:ext cx="1820863" cy="657225"/>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𝜏</m:t>
                      </m:r>
                    </m:oMath>
                  </m:oMathPara>
                </a14:m>
                <a:endParaRPr lang="zh-CN" altLang="en-US" dirty="0"/>
              </a:p>
            </p:txBody>
          </p:sp>
        </mc:Choice>
        <mc:Fallback xmlns="">
          <p:sp>
            <p:nvSpPr>
              <p:cNvPr id="24" name="对象 23">
                <a:extLst>
                  <a:ext uri="{FF2B5EF4-FFF2-40B4-BE49-F238E27FC236}">
                    <a16:creationId xmlns:a16="http://schemas.microsoft.com/office/drawing/2014/main" id="{4ACB9CA0-AAF2-4DCE-93C7-E574EC51EC38}"/>
                  </a:ext>
                </a:extLst>
              </p:cNvPr>
              <p:cNvSpPr txBox="1">
                <a:spLocks noRot="1" noChangeAspect="1" noMove="1" noResize="1" noEditPoints="1" noAdjustHandles="1" noChangeArrowheads="1" noChangeShapeType="1" noTextEdit="1"/>
              </p:cNvSpPr>
              <p:nvPr/>
            </p:nvSpPr>
            <p:spPr>
              <a:xfrm>
                <a:off x="9254065" y="3299639"/>
                <a:ext cx="1820863" cy="657225"/>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724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83427643-7F24-4271-9117-02E8F3F8FCD5}"/>
              </a:ext>
            </a:extLst>
          </p:cNvPr>
          <p:cNvSpPr>
            <a:spLocks noGrp="1"/>
          </p:cNvSpPr>
          <p:nvPr>
            <p:ph type="title"/>
          </p:nvPr>
        </p:nvSpPr>
        <p:spPr>
          <a:xfrm>
            <a:off x="1095824" y="72000"/>
            <a:ext cx="10257975" cy="914400"/>
          </a:xfrm>
        </p:spPr>
        <p:txBody>
          <a:bodyPr/>
          <a:lstStyle/>
          <a:p>
            <a:r>
              <a:rPr lang="zh-CN" altLang="en-US" dirty="0"/>
              <a:t>两种情况分析</a:t>
            </a:r>
          </a:p>
        </p:txBody>
      </p:sp>
      <p:sp>
        <p:nvSpPr>
          <p:cNvPr id="8" name="矩形 7">
            <a:extLst>
              <a:ext uri="{FF2B5EF4-FFF2-40B4-BE49-F238E27FC236}">
                <a16:creationId xmlns:a16="http://schemas.microsoft.com/office/drawing/2014/main" id="{DAB0B2B7-6A8B-44E7-8FBB-854D5D7EC685}"/>
              </a:ext>
            </a:extLst>
          </p:cNvPr>
          <p:cNvSpPr/>
          <p:nvPr/>
        </p:nvSpPr>
        <p:spPr>
          <a:xfrm>
            <a:off x="707471" y="1082428"/>
            <a:ext cx="3218577"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远离</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时，即</a:t>
            </a:r>
            <a:r>
              <a:rPr lang="en-US" altLang="zh-CN" dirty="0">
                <a:latin typeface="Times New Roman" panose="02020603050405020304" pitchFamily="18" charset="0"/>
                <a:ea typeface="宋体" panose="02010600030101010101" pitchFamily="2" charset="-122"/>
              </a:rPr>
              <a:t>|t-t*|&gt;&gt;0</a:t>
            </a:r>
          </a:p>
        </p:txBody>
      </p:sp>
      <p:sp>
        <p:nvSpPr>
          <p:cNvPr id="13" name="矩形 12">
            <a:extLst>
              <a:ext uri="{FF2B5EF4-FFF2-40B4-BE49-F238E27FC236}">
                <a16:creationId xmlns:a16="http://schemas.microsoft.com/office/drawing/2014/main" id="{FEA1730C-86CA-4274-B456-00B6B4ABE2DA}"/>
              </a:ext>
            </a:extLst>
          </p:cNvPr>
          <p:cNvSpPr/>
          <p:nvPr/>
        </p:nvSpPr>
        <p:spPr>
          <a:xfrm>
            <a:off x="707470" y="3620443"/>
            <a:ext cx="10024029"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接近时，</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时局部极大值点，</a:t>
            </a:r>
            <a:r>
              <a:rPr lang="en-US" altLang="zh-CN" dirty="0">
                <a:latin typeface="Times New Roman" panose="02020603050405020304" pitchFamily="18" charset="0"/>
                <a:ea typeface="宋体" panose="02010600030101010101" pitchFamily="2" charset="-122"/>
              </a:rPr>
              <a:t>∇y(t*) = 0</a:t>
            </a:r>
            <a:r>
              <a:rPr lang="zh-CN" altLang="en-US" dirty="0">
                <a:latin typeface="Times New Roman" panose="02020603050405020304" pitchFamily="18" charset="0"/>
                <a:ea typeface="宋体" panose="02010600030101010101" pitchFamily="2" charset="-122"/>
              </a:rPr>
              <a:t>，</a:t>
            </a:r>
            <a:r>
              <a:rPr lang="zh-CN" altLang="zh-CN" dirty="0">
                <a:latin typeface="Times New Roman" panose="02020603050405020304" pitchFamily="18" charset="0"/>
                <a:ea typeface="宋体" panose="02010600030101010101" pitchFamily="2" charset="-122"/>
              </a:rPr>
              <a:t>且</a:t>
            </a:r>
            <a:r>
              <a:rPr lang="en-US" altLang="zh-CN" dirty="0">
                <a:latin typeface="Times New Roman" panose="02020603050405020304" pitchFamily="18" charset="0"/>
                <a:ea typeface="宋体" panose="02010600030101010101" pitchFamily="2" charset="-122"/>
              </a:rPr>
              <a:t>                </a:t>
            </a:r>
            <a:r>
              <a:rPr lang="zh-CN" altLang="zh-CN" dirty="0">
                <a:latin typeface="Times New Roman" panose="02020603050405020304" pitchFamily="18" charset="0"/>
                <a:ea typeface="宋体" panose="02010600030101010101" pitchFamily="2" charset="-122"/>
              </a:rPr>
              <a:t>，其中</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   </a:t>
            </a:r>
            <a:r>
              <a:rPr lang="zh-CN" altLang="zh-CN" dirty="0">
                <a:latin typeface="Times New Roman" panose="02020603050405020304" pitchFamily="18" charset="0"/>
                <a:ea typeface="宋体" panose="02010600030101010101" pitchFamily="2" charset="-122"/>
              </a:rPr>
              <a:t>是</a:t>
            </a:r>
            <a:r>
              <a:rPr lang="en-US" altLang="zh-CN" dirty="0">
                <a:latin typeface="Times New Roman" panose="02020603050405020304" pitchFamily="18" charset="0"/>
                <a:ea typeface="宋体" panose="02010600030101010101" pitchFamily="2" charset="-122"/>
              </a:rPr>
              <a:t>Hy(t*)</a:t>
            </a:r>
            <a:r>
              <a:rPr lang="zh-CN" altLang="zh-CN" dirty="0">
                <a:latin typeface="Times New Roman" panose="02020603050405020304" pitchFamily="18" charset="0"/>
                <a:ea typeface="宋体" panose="02010600030101010101" pitchFamily="2" charset="-122"/>
              </a:rPr>
              <a:t>的特征值</a:t>
            </a:r>
            <a:r>
              <a:rPr lang="zh-CN" altLang="en-US" dirty="0">
                <a:latin typeface="Times New Roman" panose="02020603050405020304" pitchFamily="18" charset="0"/>
                <a:ea typeface="宋体" panose="02010600030101010101" pitchFamily="2" charset="-122"/>
              </a:rPr>
              <a:t>，则有：</a:t>
            </a:r>
            <a:endParaRPr lang="en-US" altLang="zh-CN" dirty="0">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C57C562E-3FFB-4B6C-8112-E73943A9E6BE}"/>
              </a:ext>
            </a:extLst>
          </p:cNvPr>
          <p:cNvPicPr>
            <a:picLocks noChangeAspect="1"/>
          </p:cNvPicPr>
          <p:nvPr/>
        </p:nvPicPr>
        <p:blipFill>
          <a:blip r:embed="rId3"/>
          <a:stretch>
            <a:fillRect/>
          </a:stretch>
        </p:blipFill>
        <p:spPr>
          <a:xfrm>
            <a:off x="2751187" y="1619585"/>
            <a:ext cx="4076190" cy="685714"/>
          </a:xfrm>
          <a:prstGeom prst="rect">
            <a:avLst/>
          </a:prstGeom>
        </p:spPr>
      </p:pic>
      <p:pic>
        <p:nvPicPr>
          <p:cNvPr id="5" name="图片 4">
            <a:extLst>
              <a:ext uri="{FF2B5EF4-FFF2-40B4-BE49-F238E27FC236}">
                <a16:creationId xmlns:a16="http://schemas.microsoft.com/office/drawing/2014/main" id="{07346EF5-7895-4D24-AB4E-118384511824}"/>
              </a:ext>
            </a:extLst>
          </p:cNvPr>
          <p:cNvPicPr>
            <a:picLocks noChangeAspect="1"/>
          </p:cNvPicPr>
          <p:nvPr/>
        </p:nvPicPr>
        <p:blipFill>
          <a:blip r:embed="rId4"/>
          <a:stretch>
            <a:fillRect/>
          </a:stretch>
        </p:blipFill>
        <p:spPr>
          <a:xfrm>
            <a:off x="3958144" y="4057464"/>
            <a:ext cx="2266667" cy="838095"/>
          </a:xfrm>
          <a:prstGeom prst="rect">
            <a:avLst/>
          </a:prstGeom>
        </p:spPr>
      </p:pic>
      <p:sp>
        <p:nvSpPr>
          <p:cNvPr id="9" name="矩形 8">
            <a:extLst>
              <a:ext uri="{FF2B5EF4-FFF2-40B4-BE49-F238E27FC236}">
                <a16:creationId xmlns:a16="http://schemas.microsoft.com/office/drawing/2014/main" id="{5050B6C7-733D-458D-AD49-70B751476726}"/>
              </a:ext>
            </a:extLst>
          </p:cNvPr>
          <p:cNvSpPr/>
          <p:nvPr/>
        </p:nvSpPr>
        <p:spPr>
          <a:xfrm>
            <a:off x="859950" y="2591227"/>
            <a:ext cx="10102985" cy="646331"/>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）质量衡量值</a:t>
            </a:r>
            <a:r>
              <a:rPr lang="zh-CN" altLang="zh-CN" dirty="0"/>
              <a:t>ξ</a:t>
            </a:r>
            <a:r>
              <a:rPr lang="en-US" altLang="zh-CN" baseline="-25000" dirty="0"/>
              <a:t>t*</a:t>
            </a:r>
            <a:r>
              <a:rPr lang="en-US" altLang="zh-CN" dirty="0"/>
              <a:t> {y}</a:t>
            </a:r>
            <a:r>
              <a:rPr lang="zh-CN" altLang="en-US" dirty="0">
                <a:latin typeface="宋体" panose="02010600030101010101" pitchFamily="2" charset="-122"/>
                <a:ea typeface="宋体" panose="02010600030101010101" pitchFamily="2" charset="-122"/>
              </a:rPr>
              <a:t>高时，对应于预测时没有较大的干扰项的情况，即鲁棒性高；</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）如果存在具有相似得分 </a:t>
            </a:r>
            <a:r>
              <a:rPr lang="en-US" altLang="zh-CN" dirty="0">
                <a:latin typeface="Times New Roman" panose="02020603050405020304" pitchFamily="18" charset="0"/>
                <a:ea typeface="宋体" panose="02010600030101010101" pitchFamily="2" charset="-122"/>
                <a:cs typeface="Times New Roman" panose="02020603050405020304" pitchFamily="18" charset="0"/>
              </a:rPr>
              <a:t>y(t) ≈ y(t*) </a:t>
            </a:r>
            <a:r>
              <a:rPr lang="zh-CN" altLang="en-US" dirty="0">
                <a:latin typeface="宋体" panose="02010600030101010101" pitchFamily="2" charset="-122"/>
                <a:ea typeface="宋体" panose="02010600030101010101" pitchFamily="2" charset="-122"/>
              </a:rPr>
              <a:t>的二次检测峰值</a:t>
            </a:r>
            <a:r>
              <a:rPr lang="en-US" altLang="zh-CN" dirty="0">
                <a:latin typeface="宋体" panose="02010600030101010101" pitchFamily="2" charset="-122"/>
                <a:ea typeface="宋体" panose="02010600030101010101" pitchFamily="2" charset="-122"/>
              </a:rPr>
              <a:t>y(t)</a:t>
            </a:r>
            <a:r>
              <a:rPr lang="zh-CN" altLang="en-US" dirty="0">
                <a:latin typeface="宋体" panose="02010600030101010101" pitchFamily="2" charset="-122"/>
                <a:ea typeface="宋体" panose="02010600030101010101" pitchFamily="2" charset="-122"/>
              </a:rPr>
              <a:t>，则预测衡量指标量很低，即</a:t>
            </a:r>
            <a:r>
              <a:rPr lang="zh-CN" altLang="zh-CN" dirty="0"/>
              <a:t>ξ</a:t>
            </a:r>
            <a:r>
              <a:rPr lang="en-US" altLang="zh-CN" baseline="-25000" dirty="0"/>
              <a:t>t*</a:t>
            </a:r>
            <a:r>
              <a:rPr lang="en-US" altLang="zh-CN" dirty="0"/>
              <a:t> {y}</a:t>
            </a:r>
            <a:r>
              <a:rPr lang="en-US" altLang="zh-CN" dirty="0">
                <a:latin typeface="Times New Roman" panose="02020603050405020304" pitchFamily="18" charset="0"/>
                <a:ea typeface="宋体" panose="02010600030101010101" pitchFamily="2" charset="-122"/>
                <a:cs typeface="Times New Roman" panose="02020603050405020304" pitchFamily="18" charset="0"/>
              </a:rPr>
              <a:t> ≈0</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C3A9DE71-3242-449E-8F9D-9A55FBF87356}"/>
              </a:ext>
            </a:extLst>
          </p:cNvPr>
          <p:cNvSpPr/>
          <p:nvPr/>
        </p:nvSpPr>
        <p:spPr>
          <a:xfrm>
            <a:off x="859950" y="5099380"/>
            <a:ext cx="10273796" cy="1200329"/>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）特征值</a:t>
            </a:r>
            <a:r>
              <a:rPr lang="en-US" altLang="zh-CN" dirty="0"/>
              <a:t>|λ</a:t>
            </a:r>
            <a:r>
              <a:rPr lang="en-US" altLang="zh-CN" baseline="30000" dirty="0"/>
              <a:t>*</a:t>
            </a:r>
            <a:r>
              <a:rPr lang="en-US" altLang="zh-CN" dirty="0"/>
              <a:t> </a:t>
            </a:r>
            <a:r>
              <a:rPr lang="en-US" altLang="zh-CN" baseline="-25000" dirty="0"/>
              <a:t>1</a:t>
            </a:r>
            <a:r>
              <a:rPr lang="en-US" altLang="zh-CN" dirty="0"/>
              <a:t>|</a:t>
            </a:r>
            <a:r>
              <a:rPr lang="zh-CN" altLang="en-US" dirty="0">
                <a:latin typeface="宋体" panose="02010600030101010101" pitchFamily="2" charset="-122"/>
                <a:ea typeface="宋体" panose="02010600030101010101" pitchFamily="2" charset="-122"/>
              </a:rPr>
              <a:t>表示在峰值</a:t>
            </a:r>
            <a:r>
              <a:rPr lang="en-US" altLang="zh-CN" dirty="0">
                <a:latin typeface="Times New Roman" panose="02020603050405020304" pitchFamily="18" charset="0"/>
                <a:ea typeface="宋体" panose="02010600030101010101" pitchFamily="2" charset="-122"/>
              </a:rPr>
              <a:t>t*</a:t>
            </a:r>
            <a:r>
              <a:rPr lang="zh-CN" altLang="en-US" dirty="0">
                <a:latin typeface="宋体" panose="02010600030101010101" pitchFamily="2" charset="-122"/>
                <a:ea typeface="宋体" panose="02010600030101010101" pitchFamily="2" charset="-122"/>
              </a:rPr>
              <a:t>处的得分函数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宋体" panose="02010600030101010101" pitchFamily="2" charset="-122"/>
                <a:ea typeface="宋体" panose="02010600030101010101" pitchFamily="2" charset="-122"/>
              </a:rPr>
              <a:t>的最小曲率。因此，</a:t>
            </a:r>
            <a:r>
              <a:rPr lang="en-US" altLang="zh-CN" dirty="0"/>
              <a:t> |λ</a:t>
            </a:r>
            <a:r>
              <a:rPr lang="en-US" altLang="zh-CN" baseline="30000" dirty="0"/>
              <a:t>*</a:t>
            </a:r>
            <a:r>
              <a:rPr lang="en-US" altLang="zh-CN" dirty="0"/>
              <a:t> </a:t>
            </a:r>
            <a:r>
              <a:rPr lang="en-US" altLang="zh-CN" baseline="-25000" dirty="0"/>
              <a:t>1</a:t>
            </a:r>
            <a:r>
              <a:rPr lang="en-US" altLang="zh-CN" dirty="0"/>
              <a:t>|</a:t>
            </a:r>
            <a:r>
              <a:rPr lang="zh-CN" altLang="en-US" dirty="0">
                <a:latin typeface="宋体" panose="02010600030101010101" pitchFamily="2" charset="-122"/>
                <a:ea typeface="宋体" panose="02010600030101010101" pitchFamily="2" charset="-122"/>
              </a:rPr>
              <a:t>是衡量峰值</a:t>
            </a:r>
            <a:r>
              <a:rPr lang="en-US" altLang="zh-CN" dirty="0">
                <a:latin typeface="Times New Roman" panose="02020603050405020304" pitchFamily="18" charset="0"/>
                <a:ea typeface="宋体" panose="02010600030101010101" pitchFamily="2" charset="-122"/>
              </a:rPr>
              <a:t>t*</a:t>
            </a:r>
            <a:r>
              <a:rPr lang="zh-CN" altLang="en-US" dirty="0">
                <a:latin typeface="宋体" panose="02010600030101010101" pitchFamily="2" charset="-122"/>
                <a:ea typeface="宋体" panose="02010600030101010101" pitchFamily="2" charset="-122"/>
              </a:rPr>
              <a:t>处的锐度指标；</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）质量衡量值</a:t>
            </a:r>
            <a:r>
              <a:rPr lang="zh-CN" altLang="zh-CN" dirty="0"/>
              <a:t>ξ</a:t>
            </a:r>
            <a:r>
              <a:rPr lang="en-US" altLang="zh-CN" baseline="-25000" dirty="0"/>
              <a:t>t*</a:t>
            </a:r>
            <a:r>
              <a:rPr lang="en-US" altLang="zh-CN" dirty="0"/>
              <a:t> {y}</a:t>
            </a:r>
            <a:r>
              <a:rPr lang="zh-CN" altLang="en-US" dirty="0">
                <a:latin typeface="宋体" panose="02010600030101010101" pitchFamily="2" charset="-122"/>
                <a:ea typeface="宋体" panose="02010600030101010101" pitchFamily="2" charset="-122"/>
              </a:rPr>
              <a:t>与锐度</a:t>
            </a:r>
            <a:r>
              <a:rPr lang="en-US" altLang="zh-CN" dirty="0"/>
              <a:t>|λ</a:t>
            </a:r>
            <a:r>
              <a:rPr lang="en-US" altLang="zh-CN" baseline="30000" dirty="0"/>
              <a:t>*</a:t>
            </a:r>
            <a:r>
              <a:rPr lang="en-US" altLang="zh-CN" dirty="0"/>
              <a:t> </a:t>
            </a:r>
            <a:r>
              <a:rPr lang="en-US" altLang="zh-CN" baseline="-25000" dirty="0"/>
              <a:t>1</a:t>
            </a:r>
            <a:r>
              <a:rPr lang="en-US" altLang="zh-CN" dirty="0"/>
              <a:t>|</a:t>
            </a:r>
            <a:r>
              <a:rPr lang="zh-CN" altLang="en-US" dirty="0">
                <a:latin typeface="宋体" panose="02010600030101010101" pitchFamily="2" charset="-122"/>
                <a:ea typeface="宋体" panose="02010600030101010101" pitchFamily="2" charset="-122"/>
              </a:rPr>
              <a:t>成正比。因此，质量衡量值</a:t>
            </a:r>
            <a:r>
              <a:rPr lang="zh-CN" altLang="zh-CN" dirty="0"/>
              <a:t>ξ</a:t>
            </a:r>
            <a:r>
              <a:rPr lang="en-US" altLang="zh-CN" baseline="-25000" dirty="0"/>
              <a:t>t*</a:t>
            </a:r>
            <a:r>
              <a:rPr lang="en-US" altLang="zh-CN" dirty="0"/>
              <a:t> {y}</a:t>
            </a:r>
            <a:r>
              <a:rPr lang="zh-CN" altLang="en-US" dirty="0">
                <a:latin typeface="宋体" panose="02010600030101010101" pitchFamily="2" charset="-122"/>
                <a:ea typeface="宋体" panose="02010600030101010101" pitchFamily="2" charset="-122"/>
              </a:rPr>
              <a:t>高时，对应于峰值是陡峭、精确的，</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而平坦峰值对应低质量值，即模糊不准确的定位预测；</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）参数</a:t>
            </a:r>
            <a:r>
              <a:rPr lang="en-US" altLang="zh-CN" dirty="0">
                <a:latin typeface="宋体" panose="02010600030101010101" pitchFamily="2" charset="-122"/>
                <a:ea typeface="宋体" panose="02010600030101010101" pitchFamily="2" charset="-122"/>
              </a:rPr>
              <a:t>κ</a:t>
            </a:r>
            <a:r>
              <a:rPr lang="zh-CN" altLang="en-US" dirty="0">
                <a:latin typeface="宋体" panose="02010600030101010101" pitchFamily="2" charset="-122"/>
                <a:ea typeface="宋体" panose="02010600030101010101" pitchFamily="2" charset="-122"/>
              </a:rPr>
              <a:t>用于控制鲁棒性和准确性之间的权衡。</a:t>
            </a:r>
          </a:p>
        </p:txBody>
      </p:sp>
      <p:graphicFrame>
        <p:nvGraphicFramePr>
          <p:cNvPr id="10" name="对象 9">
            <a:extLst>
              <a:ext uri="{FF2B5EF4-FFF2-40B4-BE49-F238E27FC236}">
                <a16:creationId xmlns:a16="http://schemas.microsoft.com/office/drawing/2014/main" id="{AB3B163D-50D9-4621-BA0E-54AB677CDF7F}"/>
              </a:ext>
            </a:extLst>
          </p:cNvPr>
          <p:cNvGraphicFramePr>
            <a:graphicFrameLocks noChangeAspect="1"/>
          </p:cNvGraphicFramePr>
          <p:nvPr>
            <p:extLst>
              <p:ext uri="{D42A27DB-BD31-4B8C-83A1-F6EECF244321}">
                <p14:modId xmlns:p14="http://schemas.microsoft.com/office/powerpoint/2010/main" val="4180497083"/>
              </p:ext>
            </p:extLst>
          </p:nvPr>
        </p:nvGraphicFramePr>
        <p:xfrm>
          <a:off x="5979951" y="3675894"/>
          <a:ext cx="847426" cy="292747"/>
        </p:xfrm>
        <a:graphic>
          <a:graphicData uri="http://schemas.openxmlformats.org/presentationml/2006/ole">
            <mc:AlternateContent xmlns:mc="http://schemas.openxmlformats.org/markup-compatibility/2006">
              <mc:Choice xmlns:v="urn:schemas-microsoft-com:vml" Requires="v">
                <p:oleObj spid="_x0000_s2168" name="Equation" r:id="rId5" imgW="698400" imgH="241200" progId="Equation.DSMT4">
                  <p:embed/>
                </p:oleObj>
              </mc:Choice>
              <mc:Fallback>
                <p:oleObj name="Equation" r:id="rId5" imgW="698400" imgH="241200" progId="Equation.DSMT4">
                  <p:embed/>
                  <p:pic>
                    <p:nvPicPr>
                      <p:cNvPr id="4" name="对象 3">
                        <a:extLst>
                          <a:ext uri="{FF2B5EF4-FFF2-40B4-BE49-F238E27FC236}">
                            <a16:creationId xmlns:a16="http://schemas.microsoft.com/office/drawing/2014/main" id="{5308F100-F10B-4F15-91F4-0369E815C3A6}"/>
                          </a:ext>
                        </a:extLst>
                      </p:cNvPr>
                      <p:cNvPicPr/>
                      <p:nvPr/>
                    </p:nvPicPr>
                    <p:blipFill>
                      <a:blip r:embed="rId6"/>
                      <a:stretch>
                        <a:fillRect/>
                      </a:stretch>
                    </p:blipFill>
                    <p:spPr>
                      <a:xfrm>
                        <a:off x="5979951" y="3675894"/>
                        <a:ext cx="847426" cy="292747"/>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AE3DD45-6FA5-42B7-9B6B-DA0DED938806}"/>
              </a:ext>
            </a:extLst>
          </p:cNvPr>
          <p:cNvGraphicFramePr>
            <a:graphicFrameLocks noChangeAspect="1"/>
          </p:cNvGraphicFramePr>
          <p:nvPr>
            <p:extLst>
              <p:ext uri="{D42A27DB-BD31-4B8C-83A1-F6EECF244321}">
                <p14:modId xmlns:p14="http://schemas.microsoft.com/office/powerpoint/2010/main" val="1593922141"/>
              </p:ext>
            </p:extLst>
          </p:nvPr>
        </p:nvGraphicFramePr>
        <p:xfrm>
          <a:off x="7542033" y="3671841"/>
          <a:ext cx="463550" cy="293687"/>
        </p:xfrm>
        <a:graphic>
          <a:graphicData uri="http://schemas.openxmlformats.org/presentationml/2006/ole">
            <mc:AlternateContent xmlns:mc="http://schemas.openxmlformats.org/markup-compatibility/2006">
              <mc:Choice xmlns:v="urn:schemas-microsoft-com:vml" Requires="v">
                <p:oleObj spid="_x0000_s2169" name="Equation" r:id="rId7" imgW="380880" imgH="241200" progId="Equation.DSMT4">
                  <p:embed/>
                </p:oleObj>
              </mc:Choice>
              <mc:Fallback>
                <p:oleObj name="Equation" r:id="rId7" imgW="380880" imgH="241200" progId="Equation.DSMT4">
                  <p:embed/>
                  <p:pic>
                    <p:nvPicPr>
                      <p:cNvPr id="10" name="对象 9">
                        <a:extLst>
                          <a:ext uri="{FF2B5EF4-FFF2-40B4-BE49-F238E27FC236}">
                            <a16:creationId xmlns:a16="http://schemas.microsoft.com/office/drawing/2014/main" id="{AB3B163D-50D9-4621-BA0E-54AB677CDF7F}"/>
                          </a:ext>
                        </a:extLst>
                      </p:cNvPr>
                      <p:cNvPicPr/>
                      <p:nvPr/>
                    </p:nvPicPr>
                    <p:blipFill>
                      <a:blip r:embed="rId8"/>
                      <a:stretch>
                        <a:fillRect/>
                      </a:stretch>
                    </p:blipFill>
                    <p:spPr>
                      <a:xfrm>
                        <a:off x="7542033" y="3671841"/>
                        <a:ext cx="463550" cy="293687"/>
                      </a:xfrm>
                      <a:prstGeom prst="rect">
                        <a:avLst/>
                      </a:prstGeom>
                    </p:spPr>
                  </p:pic>
                </p:oleObj>
              </mc:Fallback>
            </mc:AlternateContent>
          </a:graphicData>
        </a:graphic>
      </p:graphicFrame>
    </p:spTree>
    <p:extLst>
      <p:ext uri="{BB962C8B-B14F-4D97-AF65-F5344CB8AC3E}">
        <p14:creationId xmlns:p14="http://schemas.microsoft.com/office/powerpoint/2010/main" val="530259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83427643-7F24-4271-9117-02E8F3F8FCD5}"/>
              </a:ext>
            </a:extLst>
          </p:cNvPr>
          <p:cNvSpPr>
            <a:spLocks noGrp="1"/>
          </p:cNvSpPr>
          <p:nvPr>
            <p:ph type="title"/>
          </p:nvPr>
        </p:nvSpPr>
        <p:spPr>
          <a:xfrm>
            <a:off x="1095824" y="72000"/>
            <a:ext cx="10257975" cy="914400"/>
          </a:xfrm>
        </p:spPr>
        <p:txBody>
          <a:bodyPr/>
          <a:lstStyle/>
          <a:p>
            <a:r>
              <a:rPr lang="zh-CN" altLang="en-US" dirty="0"/>
              <a:t>两种情况分析</a:t>
            </a:r>
          </a:p>
        </p:txBody>
      </p:sp>
      <p:sp>
        <p:nvSpPr>
          <p:cNvPr id="8" name="矩形 7">
            <a:extLst>
              <a:ext uri="{FF2B5EF4-FFF2-40B4-BE49-F238E27FC236}">
                <a16:creationId xmlns:a16="http://schemas.microsoft.com/office/drawing/2014/main" id="{DAB0B2B7-6A8B-44E7-8FBB-854D5D7EC685}"/>
              </a:ext>
            </a:extLst>
          </p:cNvPr>
          <p:cNvSpPr/>
          <p:nvPr/>
        </p:nvSpPr>
        <p:spPr>
          <a:xfrm>
            <a:off x="707470" y="1082428"/>
            <a:ext cx="10102985" cy="870751"/>
          </a:xfrm>
          <a:prstGeom prst="rect">
            <a:avLst/>
          </a:prstGeom>
        </p:spPr>
        <p:txBody>
          <a:bodyPr wrap="square">
            <a:spAutoFit/>
          </a:bodyPr>
          <a:lstStyle/>
          <a:p>
            <a:pPr marL="342900" indent="-342900">
              <a:lnSpc>
                <a:spcPct val="150000"/>
              </a:lnSpc>
              <a:buAutoNum type="arabicPlain"/>
            </a:pPr>
            <a:r>
              <a:rPr lang="zh-CN" altLang="en-US" dirty="0">
                <a:latin typeface="Times New Roman" panose="02020603050405020304" pitchFamily="18" charset="0"/>
                <a:ea typeface="宋体" panose="02010600030101010101" pitchFamily="2" charset="-122"/>
              </a:rPr>
              <a:t>定义                 ，当                   时，</a:t>
            </a:r>
            <a:r>
              <a:rPr lang="zh-CN" altLang="zh-CN" dirty="0"/>
              <a:t> ξ</a:t>
            </a:r>
            <a:r>
              <a:rPr lang="en-US" altLang="zh-CN" baseline="-25000" dirty="0"/>
              <a:t>t*</a:t>
            </a:r>
            <a:r>
              <a:rPr lang="en-US" altLang="zh-CN" dirty="0"/>
              <a:t> {y}</a:t>
            </a:r>
            <a:r>
              <a:rPr lang="zh-CN" altLang="en-US" dirty="0">
                <a:latin typeface="宋体" panose="02010600030101010101" pitchFamily="2" charset="-122"/>
                <a:ea typeface="宋体" panose="02010600030101010101" pitchFamily="2" charset="-122"/>
              </a:rPr>
              <a:t>取得局部最大值，     是一个负定的</a:t>
            </a:r>
            <a:r>
              <a:rPr lang="en-US" altLang="zh-CN" dirty="0">
                <a:latin typeface="宋体" panose="02010600030101010101" pitchFamily="2" charset="-122"/>
                <a:ea typeface="宋体" panose="02010600030101010101" pitchFamily="2" charset="-122"/>
              </a:rPr>
              <a:t>Hessian</a:t>
            </a:r>
            <a:r>
              <a:rPr lang="zh-CN" altLang="en-US" dirty="0">
                <a:latin typeface="宋体" panose="02010600030101010101" pitchFamily="2" charset="-122"/>
                <a:ea typeface="宋体" panose="02010600030101010101" pitchFamily="2" charset="-122"/>
              </a:rPr>
              <a:t>矩阵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其特征值为       </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将                         带入 原式可得：</a:t>
            </a:r>
            <a:endParaRPr lang="en-US" altLang="zh-CN" dirty="0">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FEA1730C-86CA-4274-B456-00B6B4ABE2DA}"/>
              </a:ext>
            </a:extLst>
          </p:cNvPr>
          <p:cNvSpPr/>
          <p:nvPr/>
        </p:nvSpPr>
        <p:spPr>
          <a:xfrm>
            <a:off x="833757" y="4074615"/>
            <a:ext cx="10024029"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  又对称</a:t>
            </a:r>
            <a:r>
              <a:rPr lang="en-US" altLang="zh-CN" dirty="0">
                <a:latin typeface="Times New Roman" panose="02020603050405020304" pitchFamily="18" charset="0"/>
                <a:ea typeface="宋体" panose="02010600030101010101" pitchFamily="2" charset="-122"/>
              </a:rPr>
              <a:t>Hessian</a:t>
            </a:r>
            <a:r>
              <a:rPr lang="zh-CN" altLang="en-US" dirty="0">
                <a:latin typeface="Times New Roman" panose="02020603050405020304" pitchFamily="18" charset="0"/>
                <a:ea typeface="宋体" panose="02010600030101010101" pitchFamily="2" charset="-122"/>
              </a:rPr>
              <a:t>矩阵有如下性质：</a:t>
            </a:r>
            <a:endParaRPr lang="en-US" altLang="zh-CN" dirty="0">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5050B6C7-733D-458D-AD49-70B751476726}"/>
              </a:ext>
            </a:extLst>
          </p:cNvPr>
          <p:cNvSpPr/>
          <p:nvPr/>
        </p:nvSpPr>
        <p:spPr>
          <a:xfrm>
            <a:off x="754801" y="2414053"/>
            <a:ext cx="10102985" cy="369332"/>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rPr>
              <a:t>2  </a:t>
            </a:r>
            <a:r>
              <a:rPr lang="zh-CN" altLang="en-US" dirty="0">
                <a:latin typeface="宋体" panose="02010600030101010101" pitchFamily="2" charset="-122"/>
                <a:ea typeface="宋体" panose="02010600030101010101" pitchFamily="2" charset="-122"/>
              </a:rPr>
              <a:t>将假设</a:t>
            </a:r>
            <a:r>
              <a:rPr lang="en-US" altLang="zh-CN" dirty="0">
                <a:latin typeface="Times New Roman" panose="02020603050405020304" pitchFamily="18" charset="0"/>
                <a:ea typeface="宋体" panose="02010600030101010101" pitchFamily="2" charset="-122"/>
                <a:cs typeface="Times New Roman" panose="02020603050405020304" pitchFamily="18" charset="0"/>
              </a:rPr>
              <a:t>y(t)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二次连续可微，将</a:t>
            </a:r>
            <a:r>
              <a:rPr lang="en-US" altLang="zh-CN" dirty="0">
                <a:latin typeface="Times New Roman" panose="02020603050405020304" pitchFamily="18" charset="0"/>
                <a:ea typeface="宋体" panose="02010600030101010101" pitchFamily="2" charset="-122"/>
                <a:cs typeface="Times New Roman" panose="02020603050405020304" pitchFamily="18" charset="0"/>
              </a:rPr>
              <a:t>y(t)</a:t>
            </a:r>
            <a:r>
              <a:rPr lang="zh-CN" altLang="en-US" dirty="0">
                <a:latin typeface="宋体" panose="02010600030101010101" pitchFamily="2" charset="-122"/>
                <a:ea typeface="宋体" panose="02010600030101010101" pitchFamily="2" charset="-122"/>
              </a:rPr>
              <a:t>和分母泰勒展开得：</a:t>
            </a:r>
            <a:endParaRPr lang="en-US" altLang="zh-CN" dirty="0">
              <a:latin typeface="宋体" panose="02010600030101010101" pitchFamily="2" charset="-122"/>
              <a:ea typeface="宋体" panose="02010600030101010101" pitchFamily="2" charset="-122"/>
            </a:endParaRPr>
          </a:p>
        </p:txBody>
      </p:sp>
      <p:graphicFrame>
        <p:nvGraphicFramePr>
          <p:cNvPr id="3" name="对象 2">
            <a:extLst>
              <a:ext uri="{FF2B5EF4-FFF2-40B4-BE49-F238E27FC236}">
                <a16:creationId xmlns:a16="http://schemas.microsoft.com/office/drawing/2014/main" id="{BE91FC2C-1C63-4722-A8C9-CDB185F408FA}"/>
              </a:ext>
            </a:extLst>
          </p:cNvPr>
          <p:cNvGraphicFramePr>
            <a:graphicFrameLocks noChangeAspect="1"/>
          </p:cNvGraphicFramePr>
          <p:nvPr>
            <p:extLst>
              <p:ext uri="{D42A27DB-BD31-4B8C-83A1-F6EECF244321}">
                <p14:modId xmlns:p14="http://schemas.microsoft.com/office/powerpoint/2010/main" val="3203605353"/>
              </p:ext>
            </p:extLst>
          </p:nvPr>
        </p:nvGraphicFramePr>
        <p:xfrm>
          <a:off x="1624877" y="1190813"/>
          <a:ext cx="955515" cy="290809"/>
        </p:xfrm>
        <a:graphic>
          <a:graphicData uri="http://schemas.openxmlformats.org/presentationml/2006/ole">
            <mc:AlternateContent xmlns:mc="http://schemas.openxmlformats.org/markup-compatibility/2006">
              <mc:Choice xmlns:v="urn:schemas-microsoft-com:vml" Requires="v">
                <p:oleObj spid="_x0000_s3381" name="Equation" r:id="rId3" imgW="583920" imgH="177480" progId="Equation.DSMT4">
                  <p:embed/>
                </p:oleObj>
              </mc:Choice>
              <mc:Fallback>
                <p:oleObj name="Equation" r:id="rId3" imgW="583920" imgH="177480" progId="Equation.DSMT4">
                  <p:embed/>
                  <p:pic>
                    <p:nvPicPr>
                      <p:cNvPr id="0" name=""/>
                      <p:cNvPicPr/>
                      <p:nvPr/>
                    </p:nvPicPr>
                    <p:blipFill>
                      <a:blip r:embed="rId4"/>
                      <a:stretch>
                        <a:fillRect/>
                      </a:stretch>
                    </p:blipFill>
                    <p:spPr>
                      <a:xfrm>
                        <a:off x="1624877" y="1190813"/>
                        <a:ext cx="955515" cy="29080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9FEBEB6-7191-4392-B820-6A567294FD4A}"/>
              </a:ext>
            </a:extLst>
          </p:cNvPr>
          <p:cNvGraphicFramePr>
            <a:graphicFrameLocks noChangeAspect="1"/>
          </p:cNvGraphicFramePr>
          <p:nvPr>
            <p:extLst>
              <p:ext uri="{D42A27DB-BD31-4B8C-83A1-F6EECF244321}">
                <p14:modId xmlns:p14="http://schemas.microsoft.com/office/powerpoint/2010/main" val="2246449845"/>
              </p:ext>
            </p:extLst>
          </p:nvPr>
        </p:nvGraphicFramePr>
        <p:xfrm>
          <a:off x="3057119" y="1228333"/>
          <a:ext cx="960438" cy="290512"/>
        </p:xfrm>
        <a:graphic>
          <a:graphicData uri="http://schemas.openxmlformats.org/presentationml/2006/ole">
            <mc:AlternateContent xmlns:mc="http://schemas.openxmlformats.org/markup-compatibility/2006">
              <mc:Choice xmlns:v="urn:schemas-microsoft-com:vml" Requires="v">
                <p:oleObj spid="_x0000_s3382" name="Equation" r:id="rId5" imgW="672840" imgH="203040" progId="Equation.DSMT4">
                  <p:embed/>
                </p:oleObj>
              </mc:Choice>
              <mc:Fallback>
                <p:oleObj name="Equation" r:id="rId5" imgW="672840" imgH="203040" progId="Equation.DSMT4">
                  <p:embed/>
                  <p:pic>
                    <p:nvPicPr>
                      <p:cNvPr id="3" name="对象 2">
                        <a:extLst>
                          <a:ext uri="{FF2B5EF4-FFF2-40B4-BE49-F238E27FC236}">
                            <a16:creationId xmlns:a16="http://schemas.microsoft.com/office/drawing/2014/main" id="{BE91FC2C-1C63-4722-A8C9-CDB185F408FA}"/>
                          </a:ext>
                        </a:extLst>
                      </p:cNvPr>
                      <p:cNvPicPr/>
                      <p:nvPr/>
                    </p:nvPicPr>
                    <p:blipFill>
                      <a:blip r:embed="rId6"/>
                      <a:stretch>
                        <a:fillRect/>
                      </a:stretch>
                    </p:blipFill>
                    <p:spPr>
                      <a:xfrm>
                        <a:off x="3057119" y="1228333"/>
                        <a:ext cx="960438" cy="29051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4455B1AE-C9C4-4A28-AA73-804A9D39BD46}"/>
              </a:ext>
            </a:extLst>
          </p:cNvPr>
          <p:cNvGraphicFramePr>
            <a:graphicFrameLocks noChangeAspect="1"/>
          </p:cNvGraphicFramePr>
          <p:nvPr>
            <p:extLst>
              <p:ext uri="{D42A27DB-BD31-4B8C-83A1-F6EECF244321}">
                <p14:modId xmlns:p14="http://schemas.microsoft.com/office/powerpoint/2010/main" val="612118442"/>
              </p:ext>
            </p:extLst>
          </p:nvPr>
        </p:nvGraphicFramePr>
        <p:xfrm>
          <a:off x="6861685" y="1200200"/>
          <a:ext cx="652463" cy="290513"/>
        </p:xfrm>
        <a:graphic>
          <a:graphicData uri="http://schemas.openxmlformats.org/presentationml/2006/ole">
            <mc:AlternateContent xmlns:mc="http://schemas.openxmlformats.org/markup-compatibility/2006">
              <mc:Choice xmlns:v="urn:schemas-microsoft-com:vml" Requires="v">
                <p:oleObj spid="_x0000_s3383" name="Equation" r:id="rId7" imgW="457200" imgH="203040" progId="Equation.DSMT4">
                  <p:embed/>
                </p:oleObj>
              </mc:Choice>
              <mc:Fallback>
                <p:oleObj name="Equation" r:id="rId7" imgW="457200" imgH="203040" progId="Equation.DSMT4">
                  <p:embed/>
                  <p:pic>
                    <p:nvPicPr>
                      <p:cNvPr id="15" name="对象 14">
                        <a:extLst>
                          <a:ext uri="{FF2B5EF4-FFF2-40B4-BE49-F238E27FC236}">
                            <a16:creationId xmlns:a16="http://schemas.microsoft.com/office/drawing/2014/main" id="{89FEBEB6-7191-4392-B820-6A567294FD4A}"/>
                          </a:ext>
                        </a:extLst>
                      </p:cNvPr>
                      <p:cNvPicPr/>
                      <p:nvPr/>
                    </p:nvPicPr>
                    <p:blipFill>
                      <a:blip r:embed="rId8"/>
                      <a:stretch>
                        <a:fillRect/>
                      </a:stretch>
                    </p:blipFill>
                    <p:spPr>
                      <a:xfrm>
                        <a:off x="6861685" y="1200200"/>
                        <a:ext cx="652463" cy="290513"/>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D8F948A5-1908-4A24-A607-7D0F10341148}"/>
              </a:ext>
            </a:extLst>
          </p:cNvPr>
          <p:cNvGraphicFramePr>
            <a:graphicFrameLocks noChangeAspect="1"/>
          </p:cNvGraphicFramePr>
          <p:nvPr>
            <p:extLst>
              <p:ext uri="{D42A27DB-BD31-4B8C-83A1-F6EECF244321}">
                <p14:modId xmlns:p14="http://schemas.microsoft.com/office/powerpoint/2010/main" val="747660587"/>
              </p:ext>
            </p:extLst>
          </p:nvPr>
        </p:nvGraphicFramePr>
        <p:xfrm>
          <a:off x="2093913" y="1657350"/>
          <a:ext cx="863600" cy="292100"/>
        </p:xfrm>
        <a:graphic>
          <a:graphicData uri="http://schemas.openxmlformats.org/presentationml/2006/ole">
            <mc:AlternateContent xmlns:mc="http://schemas.openxmlformats.org/markup-compatibility/2006">
              <mc:Choice xmlns:v="urn:schemas-microsoft-com:vml" Requires="v">
                <p:oleObj spid="_x0000_s3384" name="Equation" r:id="rId9" imgW="711000" imgH="241200" progId="Equation.DSMT4">
                  <p:embed/>
                </p:oleObj>
              </mc:Choice>
              <mc:Fallback>
                <p:oleObj name="Equation" r:id="rId9" imgW="711000" imgH="241200" progId="Equation.DSMT4">
                  <p:embed/>
                  <p:pic>
                    <p:nvPicPr>
                      <p:cNvPr id="10" name="对象 9">
                        <a:extLst>
                          <a:ext uri="{FF2B5EF4-FFF2-40B4-BE49-F238E27FC236}">
                            <a16:creationId xmlns:a16="http://schemas.microsoft.com/office/drawing/2014/main" id="{AB3B163D-50D9-4621-BA0E-54AB677CDF7F}"/>
                          </a:ext>
                        </a:extLst>
                      </p:cNvPr>
                      <p:cNvPicPr/>
                      <p:nvPr/>
                    </p:nvPicPr>
                    <p:blipFill>
                      <a:blip r:embed="rId10"/>
                      <a:stretch>
                        <a:fillRect/>
                      </a:stretch>
                    </p:blipFill>
                    <p:spPr>
                      <a:xfrm>
                        <a:off x="2093913" y="1657350"/>
                        <a:ext cx="863600" cy="2921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9D946907-07EC-4B2B-A9B0-606BD4C48627}"/>
              </a:ext>
            </a:extLst>
          </p:cNvPr>
          <p:cNvGraphicFramePr>
            <a:graphicFrameLocks noChangeAspect="1"/>
          </p:cNvGraphicFramePr>
          <p:nvPr>
            <p:extLst>
              <p:ext uri="{D42A27DB-BD31-4B8C-83A1-F6EECF244321}">
                <p14:modId xmlns:p14="http://schemas.microsoft.com/office/powerpoint/2010/main" val="88900814"/>
              </p:ext>
            </p:extLst>
          </p:nvPr>
        </p:nvGraphicFramePr>
        <p:xfrm>
          <a:off x="5405712" y="1881238"/>
          <a:ext cx="2108436" cy="674008"/>
        </p:xfrm>
        <a:graphic>
          <a:graphicData uri="http://schemas.openxmlformats.org/presentationml/2006/ole">
            <mc:AlternateContent xmlns:mc="http://schemas.openxmlformats.org/markup-compatibility/2006">
              <mc:Choice xmlns:v="urn:schemas-microsoft-com:vml" Requires="v">
                <p:oleObj spid="_x0000_s3385" name="Equation" r:id="rId11" imgW="1549080" imgH="495000" progId="Equation.DSMT4">
                  <p:embed/>
                </p:oleObj>
              </mc:Choice>
              <mc:Fallback>
                <p:oleObj name="Equation" r:id="rId11" imgW="1549080" imgH="495000" progId="Equation.DSMT4">
                  <p:embed/>
                  <p:pic>
                    <p:nvPicPr>
                      <p:cNvPr id="0" name=""/>
                      <p:cNvPicPr/>
                      <p:nvPr/>
                    </p:nvPicPr>
                    <p:blipFill>
                      <a:blip r:embed="rId12"/>
                      <a:stretch>
                        <a:fillRect/>
                      </a:stretch>
                    </p:blipFill>
                    <p:spPr>
                      <a:xfrm>
                        <a:off x="5405712" y="1881238"/>
                        <a:ext cx="2108436" cy="674008"/>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4ACEC3EC-2046-4D6C-A004-9B1A06CD40DD}"/>
              </a:ext>
            </a:extLst>
          </p:cNvPr>
          <p:cNvGraphicFramePr>
            <a:graphicFrameLocks noChangeAspect="1"/>
          </p:cNvGraphicFramePr>
          <p:nvPr>
            <p:extLst>
              <p:ext uri="{D42A27DB-BD31-4B8C-83A1-F6EECF244321}">
                <p14:modId xmlns:p14="http://schemas.microsoft.com/office/powerpoint/2010/main" val="3539703859"/>
              </p:ext>
            </p:extLst>
          </p:nvPr>
        </p:nvGraphicFramePr>
        <p:xfrm>
          <a:off x="3413453" y="1485976"/>
          <a:ext cx="1264401" cy="456247"/>
        </p:xfrm>
        <a:graphic>
          <a:graphicData uri="http://schemas.openxmlformats.org/presentationml/2006/ole">
            <mc:AlternateContent xmlns:mc="http://schemas.openxmlformats.org/markup-compatibility/2006">
              <mc:Choice xmlns:v="urn:schemas-microsoft-com:vml" Requires="v">
                <p:oleObj spid="_x0000_s3386" name="Equation" r:id="rId13" imgW="914400" imgH="330120" progId="Equation.KSEE3">
                  <p:embed/>
                </p:oleObj>
              </mc:Choice>
              <mc:Fallback>
                <p:oleObj name="Equation" r:id="rId13" imgW="914400" imgH="330120" progId="Equation.KSEE3">
                  <p:embed/>
                  <p:pic>
                    <p:nvPicPr>
                      <p:cNvPr id="2" name="对象 1"/>
                      <p:cNvPicPr/>
                      <p:nvPr/>
                    </p:nvPicPr>
                    <p:blipFill>
                      <a:blip r:embed="rId14"/>
                      <a:stretch>
                        <a:fillRect/>
                      </a:stretch>
                    </p:blipFill>
                    <p:spPr>
                      <a:xfrm>
                        <a:off x="3413453" y="1485976"/>
                        <a:ext cx="1264401" cy="456247"/>
                      </a:xfrm>
                      <a:prstGeom prst="rect">
                        <a:avLst/>
                      </a:prstGeom>
                    </p:spPr>
                  </p:pic>
                </p:oleObj>
              </mc:Fallback>
            </mc:AlternateContent>
          </a:graphicData>
        </a:graphic>
      </p:graphicFrame>
      <p:pic>
        <p:nvPicPr>
          <p:cNvPr id="20" name="图片 19">
            <a:extLst>
              <a:ext uri="{FF2B5EF4-FFF2-40B4-BE49-F238E27FC236}">
                <a16:creationId xmlns:a16="http://schemas.microsoft.com/office/drawing/2014/main" id="{AF3DC6D6-AAA0-42AB-96E6-BCB43B3A548F}"/>
              </a:ext>
            </a:extLst>
          </p:cNvPr>
          <p:cNvPicPr>
            <a:picLocks noChangeAspect="1"/>
          </p:cNvPicPr>
          <p:nvPr/>
        </p:nvPicPr>
        <p:blipFill>
          <a:blip r:embed="rId15"/>
          <a:stretch>
            <a:fillRect/>
          </a:stretch>
        </p:blipFill>
        <p:spPr>
          <a:xfrm>
            <a:off x="2213248" y="2792926"/>
            <a:ext cx="6233112" cy="1307319"/>
          </a:xfrm>
          <a:prstGeom prst="rect">
            <a:avLst/>
          </a:prstGeom>
        </p:spPr>
      </p:pic>
      <p:pic>
        <p:nvPicPr>
          <p:cNvPr id="21" name="图片 20">
            <a:extLst>
              <a:ext uri="{FF2B5EF4-FFF2-40B4-BE49-F238E27FC236}">
                <a16:creationId xmlns:a16="http://schemas.microsoft.com/office/drawing/2014/main" id="{62F5AA1C-40B5-408F-91CF-0F176DC66A85}"/>
              </a:ext>
            </a:extLst>
          </p:cNvPr>
          <p:cNvPicPr>
            <a:picLocks noChangeAspect="1"/>
          </p:cNvPicPr>
          <p:nvPr/>
        </p:nvPicPr>
        <p:blipFill>
          <a:blip r:embed="rId16"/>
          <a:stretch>
            <a:fillRect/>
          </a:stretch>
        </p:blipFill>
        <p:spPr>
          <a:xfrm>
            <a:off x="2881678" y="4494974"/>
            <a:ext cx="2787815" cy="493675"/>
          </a:xfrm>
          <a:prstGeom prst="rect">
            <a:avLst/>
          </a:prstGeom>
        </p:spPr>
      </p:pic>
      <p:sp>
        <p:nvSpPr>
          <p:cNvPr id="22" name="矩形 21">
            <a:extLst>
              <a:ext uri="{FF2B5EF4-FFF2-40B4-BE49-F238E27FC236}">
                <a16:creationId xmlns:a16="http://schemas.microsoft.com/office/drawing/2014/main" id="{F2171D96-8398-4700-BDF9-6AD0307D9CFC}"/>
              </a:ext>
            </a:extLst>
          </p:cNvPr>
          <p:cNvSpPr/>
          <p:nvPr/>
        </p:nvSpPr>
        <p:spPr>
          <a:xfrm>
            <a:off x="833757" y="5184460"/>
            <a:ext cx="10024029"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      特征值   的特征向量可得        </a:t>
            </a:r>
            <a:endParaRPr lang="en-US" altLang="zh-CN" dirty="0">
              <a:latin typeface="Times New Roman" panose="02020603050405020304" pitchFamily="18" charset="0"/>
              <a:ea typeface="宋体" panose="02010600030101010101" pitchFamily="2" charset="-122"/>
            </a:endParaRPr>
          </a:p>
        </p:txBody>
      </p:sp>
      <p:graphicFrame>
        <p:nvGraphicFramePr>
          <p:cNvPr id="23" name="对象 22">
            <a:extLst>
              <a:ext uri="{FF2B5EF4-FFF2-40B4-BE49-F238E27FC236}">
                <a16:creationId xmlns:a16="http://schemas.microsoft.com/office/drawing/2014/main" id="{C397D207-6571-4054-8C29-B3E431C9D2EA}"/>
              </a:ext>
            </a:extLst>
          </p:cNvPr>
          <p:cNvGraphicFramePr>
            <a:graphicFrameLocks noChangeAspect="1"/>
          </p:cNvGraphicFramePr>
          <p:nvPr>
            <p:extLst>
              <p:ext uri="{D42A27DB-BD31-4B8C-83A1-F6EECF244321}">
                <p14:modId xmlns:p14="http://schemas.microsoft.com/office/powerpoint/2010/main" val="2486727897"/>
              </p:ext>
            </p:extLst>
          </p:nvPr>
        </p:nvGraphicFramePr>
        <p:xfrm>
          <a:off x="1127839" y="5254032"/>
          <a:ext cx="206375" cy="230187"/>
        </p:xfrm>
        <a:graphic>
          <a:graphicData uri="http://schemas.openxmlformats.org/presentationml/2006/ole">
            <mc:AlternateContent xmlns:mc="http://schemas.openxmlformats.org/markup-compatibility/2006">
              <mc:Choice xmlns:v="urn:schemas-microsoft-com:vml" Requires="v">
                <p:oleObj spid="_x0000_s3387" name="Equation" r:id="rId17" imgW="126720" imgH="139680" progId="Equation.DSMT4">
                  <p:embed/>
                </p:oleObj>
              </mc:Choice>
              <mc:Fallback>
                <p:oleObj name="Equation" r:id="rId17" imgW="126720" imgH="139680" progId="Equation.DSMT4">
                  <p:embed/>
                  <p:pic>
                    <p:nvPicPr>
                      <p:cNvPr id="3" name="对象 2">
                        <a:extLst>
                          <a:ext uri="{FF2B5EF4-FFF2-40B4-BE49-F238E27FC236}">
                            <a16:creationId xmlns:a16="http://schemas.microsoft.com/office/drawing/2014/main" id="{BE91FC2C-1C63-4722-A8C9-CDB185F408FA}"/>
                          </a:ext>
                        </a:extLst>
                      </p:cNvPr>
                      <p:cNvPicPr/>
                      <p:nvPr/>
                    </p:nvPicPr>
                    <p:blipFill>
                      <a:blip r:embed="rId18"/>
                      <a:stretch>
                        <a:fillRect/>
                      </a:stretch>
                    </p:blipFill>
                    <p:spPr>
                      <a:xfrm>
                        <a:off x="1127839" y="5254032"/>
                        <a:ext cx="206375" cy="23018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219A82DA-B11D-418E-B205-905ECE8D7E7B}"/>
              </a:ext>
            </a:extLst>
          </p:cNvPr>
          <p:cNvGraphicFramePr>
            <a:graphicFrameLocks noChangeAspect="1"/>
          </p:cNvGraphicFramePr>
          <p:nvPr>
            <p:extLst>
              <p:ext uri="{D42A27DB-BD31-4B8C-83A1-F6EECF244321}">
                <p14:modId xmlns:p14="http://schemas.microsoft.com/office/powerpoint/2010/main" val="2633625250"/>
              </p:ext>
            </p:extLst>
          </p:nvPr>
        </p:nvGraphicFramePr>
        <p:xfrm>
          <a:off x="2067300" y="5235884"/>
          <a:ext cx="231775" cy="292100"/>
        </p:xfrm>
        <a:graphic>
          <a:graphicData uri="http://schemas.openxmlformats.org/presentationml/2006/ole">
            <mc:AlternateContent xmlns:mc="http://schemas.openxmlformats.org/markup-compatibility/2006">
              <mc:Choice xmlns:v="urn:schemas-microsoft-com:vml" Requires="v">
                <p:oleObj spid="_x0000_s3388" name="Equation" r:id="rId19" imgW="190440" imgH="241200" progId="Equation.DSMT4">
                  <p:embed/>
                </p:oleObj>
              </mc:Choice>
              <mc:Fallback>
                <p:oleObj name="Equation" r:id="rId19" imgW="190440" imgH="241200" progId="Equation.DSMT4">
                  <p:embed/>
                  <p:pic>
                    <p:nvPicPr>
                      <p:cNvPr id="17" name="对象 16">
                        <a:extLst>
                          <a:ext uri="{FF2B5EF4-FFF2-40B4-BE49-F238E27FC236}">
                            <a16:creationId xmlns:a16="http://schemas.microsoft.com/office/drawing/2014/main" id="{D8F948A5-1908-4A24-A607-7D0F10341148}"/>
                          </a:ext>
                        </a:extLst>
                      </p:cNvPr>
                      <p:cNvPicPr/>
                      <p:nvPr/>
                    </p:nvPicPr>
                    <p:blipFill>
                      <a:blip r:embed="rId20"/>
                      <a:stretch>
                        <a:fillRect/>
                      </a:stretch>
                    </p:blipFill>
                    <p:spPr>
                      <a:xfrm>
                        <a:off x="2067300" y="5235884"/>
                        <a:ext cx="231775" cy="292100"/>
                      </a:xfrm>
                      <a:prstGeom prst="rect">
                        <a:avLst/>
                      </a:prstGeom>
                    </p:spPr>
                  </p:pic>
                </p:oleObj>
              </mc:Fallback>
            </mc:AlternateContent>
          </a:graphicData>
        </a:graphic>
      </p:graphicFrame>
      <p:pic>
        <p:nvPicPr>
          <p:cNvPr id="26" name="图片 25">
            <a:extLst>
              <a:ext uri="{FF2B5EF4-FFF2-40B4-BE49-F238E27FC236}">
                <a16:creationId xmlns:a16="http://schemas.microsoft.com/office/drawing/2014/main" id="{5D7B8860-285E-4C83-A1F6-21FEBC081DE8}"/>
              </a:ext>
            </a:extLst>
          </p:cNvPr>
          <p:cNvPicPr>
            <a:picLocks noChangeAspect="1"/>
          </p:cNvPicPr>
          <p:nvPr/>
        </p:nvPicPr>
        <p:blipFill>
          <a:blip r:embed="rId21"/>
          <a:stretch>
            <a:fillRect/>
          </a:stretch>
        </p:blipFill>
        <p:spPr>
          <a:xfrm>
            <a:off x="3150533" y="5735177"/>
            <a:ext cx="2695238" cy="495238"/>
          </a:xfrm>
          <a:prstGeom prst="rect">
            <a:avLst/>
          </a:prstGeom>
        </p:spPr>
      </p:pic>
    </p:spTree>
    <p:extLst>
      <p:ext uri="{BB962C8B-B14F-4D97-AF65-F5344CB8AC3E}">
        <p14:creationId xmlns:p14="http://schemas.microsoft.com/office/powerpoint/2010/main" val="1057261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83427643-7F24-4271-9117-02E8F3F8FCD5}"/>
              </a:ext>
            </a:extLst>
          </p:cNvPr>
          <p:cNvSpPr>
            <a:spLocks noGrp="1"/>
          </p:cNvSpPr>
          <p:nvPr>
            <p:ph type="title"/>
          </p:nvPr>
        </p:nvSpPr>
        <p:spPr>
          <a:xfrm>
            <a:off x="1095824" y="72000"/>
            <a:ext cx="10257975" cy="914400"/>
          </a:xfrm>
        </p:spPr>
        <p:txBody>
          <a:bodyPr/>
          <a:lstStyle/>
          <a:p>
            <a:r>
              <a:rPr lang="zh-CN" altLang="en-US" dirty="0"/>
              <a:t>两种情况分析</a:t>
            </a:r>
          </a:p>
        </p:txBody>
      </p:sp>
      <p:sp>
        <p:nvSpPr>
          <p:cNvPr id="8" name="矩形 7">
            <a:extLst>
              <a:ext uri="{FF2B5EF4-FFF2-40B4-BE49-F238E27FC236}">
                <a16:creationId xmlns:a16="http://schemas.microsoft.com/office/drawing/2014/main" id="{DAB0B2B7-6A8B-44E7-8FBB-854D5D7EC685}"/>
              </a:ext>
            </a:extLst>
          </p:cNvPr>
          <p:cNvSpPr/>
          <p:nvPr/>
        </p:nvSpPr>
        <p:spPr>
          <a:xfrm>
            <a:off x="707470" y="1082428"/>
            <a:ext cx="10102985" cy="458074"/>
          </a:xfrm>
          <a:prstGeom prst="rect">
            <a:avLst/>
          </a:prstGeom>
        </p:spPr>
        <p:txBody>
          <a:bodyPr wrap="square">
            <a:spAutoFit/>
          </a:bodyPr>
          <a:lstStyle/>
          <a:p>
            <a:pPr>
              <a:lnSpc>
                <a:spcPct val="150000"/>
              </a:lnSpc>
            </a:pPr>
            <a:r>
              <a:rPr lang="en-US" altLang="zh-CN" dirty="0">
                <a:latin typeface="Times New Roman" panose="02020603050405020304" pitchFamily="18" charset="0"/>
                <a:ea typeface="宋体" panose="02010600030101010101" pitchFamily="2" charset="-122"/>
              </a:rPr>
              <a:t>5  </a:t>
            </a:r>
            <a:r>
              <a:rPr lang="zh-CN" altLang="en-US" dirty="0">
                <a:latin typeface="Times New Roman" panose="02020603050405020304" pitchFamily="18" charset="0"/>
                <a:ea typeface="宋体" panose="02010600030101010101" pitchFamily="2" charset="-122"/>
              </a:rPr>
              <a:t>将上式代回到</a:t>
            </a:r>
            <a:r>
              <a:rPr lang="zh-CN" altLang="zh-CN" dirty="0"/>
              <a:t>ξ</a:t>
            </a:r>
            <a:r>
              <a:rPr lang="en-US" altLang="zh-CN" baseline="-25000" dirty="0"/>
              <a:t>t*</a:t>
            </a:r>
            <a:r>
              <a:rPr lang="en-US" altLang="zh-CN" dirty="0"/>
              <a:t> {y}</a:t>
            </a:r>
            <a:r>
              <a:rPr lang="zh-CN" altLang="en-US" dirty="0">
                <a:latin typeface="宋体" panose="02010600030101010101" pitchFamily="2" charset="-122"/>
                <a:ea typeface="宋体" panose="02010600030101010101" pitchFamily="2" charset="-122"/>
              </a:rPr>
              <a:t>等式中，可得：</a:t>
            </a:r>
            <a:endParaRPr lang="en-US" altLang="zh-CN" dirty="0">
              <a:latin typeface="宋体" panose="02010600030101010101" pitchFamily="2" charset="-122"/>
              <a:ea typeface="宋体" panose="02010600030101010101" pitchFamily="2" charset="-122"/>
            </a:endParaRPr>
          </a:p>
        </p:txBody>
      </p:sp>
      <p:sp>
        <p:nvSpPr>
          <p:cNvPr id="13" name="矩形 12">
            <a:extLst>
              <a:ext uri="{FF2B5EF4-FFF2-40B4-BE49-F238E27FC236}">
                <a16:creationId xmlns:a16="http://schemas.microsoft.com/office/drawing/2014/main" id="{FEA1730C-86CA-4274-B456-00B6B4ABE2DA}"/>
              </a:ext>
            </a:extLst>
          </p:cNvPr>
          <p:cNvSpPr/>
          <p:nvPr/>
        </p:nvSpPr>
        <p:spPr>
          <a:xfrm>
            <a:off x="833757" y="4074615"/>
            <a:ext cx="10024029"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7</a:t>
            </a:r>
            <a:r>
              <a:rPr lang="zh-CN" altLang="en-US" dirty="0">
                <a:latin typeface="Times New Roman" panose="02020603050405020304" pitchFamily="18" charset="0"/>
                <a:ea typeface="宋体" panose="02010600030101010101" pitchFamily="2" charset="-122"/>
              </a:rPr>
              <a:t>  因此</a:t>
            </a:r>
            <a:endParaRPr lang="en-US" altLang="zh-CN" dirty="0">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5050B6C7-733D-458D-AD49-70B751476726}"/>
              </a:ext>
            </a:extLst>
          </p:cNvPr>
          <p:cNvSpPr/>
          <p:nvPr/>
        </p:nvSpPr>
        <p:spPr>
          <a:xfrm>
            <a:off x="754801" y="2414053"/>
            <a:ext cx="10102985" cy="369332"/>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rPr>
              <a:t>6 </a:t>
            </a:r>
            <a:r>
              <a:rPr lang="zh-CN" altLang="en-US" dirty="0">
                <a:latin typeface="宋体" panose="02010600030101010101" pitchFamily="2" charset="-122"/>
                <a:ea typeface="宋体" panose="02010600030101010101" pitchFamily="2" charset="-122"/>
              </a:rPr>
              <a:t>对左边求极限可得：</a:t>
            </a:r>
            <a:endParaRPr lang="en-US" altLang="zh-CN" dirty="0">
              <a:latin typeface="宋体" panose="02010600030101010101" pitchFamily="2" charset="-122"/>
              <a:ea typeface="宋体" panose="02010600030101010101" pitchFamily="2" charset="-122"/>
            </a:endParaRPr>
          </a:p>
        </p:txBody>
      </p:sp>
      <p:graphicFrame>
        <p:nvGraphicFramePr>
          <p:cNvPr id="18" name="对象 17">
            <a:extLst>
              <a:ext uri="{FF2B5EF4-FFF2-40B4-BE49-F238E27FC236}">
                <a16:creationId xmlns:a16="http://schemas.microsoft.com/office/drawing/2014/main" id="{9DA985E9-FA07-48F7-9B11-1A41B9C5A357}"/>
              </a:ext>
            </a:extLst>
          </p:cNvPr>
          <p:cNvGraphicFramePr>
            <a:graphicFrameLocks noChangeAspect="1"/>
          </p:cNvGraphicFramePr>
          <p:nvPr>
            <p:extLst>
              <p:ext uri="{D42A27DB-BD31-4B8C-83A1-F6EECF244321}">
                <p14:modId xmlns:p14="http://schemas.microsoft.com/office/powerpoint/2010/main" val="3475570732"/>
              </p:ext>
            </p:extLst>
          </p:nvPr>
        </p:nvGraphicFramePr>
        <p:xfrm>
          <a:off x="3974620" y="1443257"/>
          <a:ext cx="2470150" cy="865188"/>
        </p:xfrm>
        <a:graphic>
          <a:graphicData uri="http://schemas.openxmlformats.org/presentationml/2006/ole">
            <mc:AlternateContent xmlns:mc="http://schemas.openxmlformats.org/markup-compatibility/2006">
              <mc:Choice xmlns:v="urn:schemas-microsoft-com:vml" Requires="v">
                <p:oleObj spid="_x0000_s4211" name="Equation" r:id="rId3" imgW="1815840" imgH="634680" progId="Equation.DSMT4">
                  <p:embed/>
                </p:oleObj>
              </mc:Choice>
              <mc:Fallback>
                <p:oleObj name="Equation" r:id="rId3" imgW="1815840" imgH="634680" progId="Equation.DSMT4">
                  <p:embed/>
                  <p:pic>
                    <p:nvPicPr>
                      <p:cNvPr id="6" name="对象 5">
                        <a:extLst>
                          <a:ext uri="{FF2B5EF4-FFF2-40B4-BE49-F238E27FC236}">
                            <a16:creationId xmlns:a16="http://schemas.microsoft.com/office/drawing/2014/main" id="{9D946907-07EC-4B2B-A9B0-606BD4C48627}"/>
                          </a:ext>
                        </a:extLst>
                      </p:cNvPr>
                      <p:cNvPicPr/>
                      <p:nvPr/>
                    </p:nvPicPr>
                    <p:blipFill>
                      <a:blip r:embed="rId4"/>
                      <a:stretch>
                        <a:fillRect/>
                      </a:stretch>
                    </p:blipFill>
                    <p:spPr>
                      <a:xfrm>
                        <a:off x="3974620" y="1443257"/>
                        <a:ext cx="2470150" cy="865188"/>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5DDEE52F-DF07-4EF4-8F0F-8F20BF0B7D80}"/>
              </a:ext>
            </a:extLst>
          </p:cNvPr>
          <p:cNvGraphicFramePr>
            <a:graphicFrameLocks noChangeAspect="1"/>
          </p:cNvGraphicFramePr>
          <p:nvPr>
            <p:extLst>
              <p:ext uri="{D42A27DB-BD31-4B8C-83A1-F6EECF244321}">
                <p14:modId xmlns:p14="http://schemas.microsoft.com/office/powerpoint/2010/main" val="1249819022"/>
              </p:ext>
            </p:extLst>
          </p:nvPr>
        </p:nvGraphicFramePr>
        <p:xfrm>
          <a:off x="4065811" y="2729496"/>
          <a:ext cx="2159000" cy="865187"/>
        </p:xfrm>
        <a:graphic>
          <a:graphicData uri="http://schemas.openxmlformats.org/presentationml/2006/ole">
            <mc:AlternateContent xmlns:mc="http://schemas.openxmlformats.org/markup-compatibility/2006">
              <mc:Choice xmlns:v="urn:schemas-microsoft-com:vml" Requires="v">
                <p:oleObj spid="_x0000_s4212" name="Equation" r:id="rId5" imgW="1587240" imgH="634680" progId="Equation.DSMT4">
                  <p:embed/>
                </p:oleObj>
              </mc:Choice>
              <mc:Fallback>
                <p:oleObj name="Equation" r:id="rId5" imgW="1587240" imgH="634680" progId="Equation.DSMT4">
                  <p:embed/>
                  <p:pic>
                    <p:nvPicPr>
                      <p:cNvPr id="18" name="对象 17">
                        <a:extLst>
                          <a:ext uri="{FF2B5EF4-FFF2-40B4-BE49-F238E27FC236}">
                            <a16:creationId xmlns:a16="http://schemas.microsoft.com/office/drawing/2014/main" id="{9DA985E9-FA07-48F7-9B11-1A41B9C5A357}"/>
                          </a:ext>
                        </a:extLst>
                      </p:cNvPr>
                      <p:cNvPicPr/>
                      <p:nvPr/>
                    </p:nvPicPr>
                    <p:blipFill>
                      <a:blip r:embed="rId6"/>
                      <a:stretch>
                        <a:fillRect/>
                      </a:stretch>
                    </p:blipFill>
                    <p:spPr>
                      <a:xfrm>
                        <a:off x="4065811" y="2729496"/>
                        <a:ext cx="2159000" cy="865187"/>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8C370A0C-FA3A-413B-9904-1247FAE1F2FF}"/>
              </a:ext>
            </a:extLst>
          </p:cNvPr>
          <p:cNvGraphicFramePr>
            <a:graphicFrameLocks noChangeAspect="1"/>
          </p:cNvGraphicFramePr>
          <p:nvPr>
            <p:extLst>
              <p:ext uri="{D42A27DB-BD31-4B8C-83A1-F6EECF244321}">
                <p14:modId xmlns:p14="http://schemas.microsoft.com/office/powerpoint/2010/main" val="3081272181"/>
              </p:ext>
            </p:extLst>
          </p:nvPr>
        </p:nvGraphicFramePr>
        <p:xfrm>
          <a:off x="4481746" y="4353966"/>
          <a:ext cx="1052513" cy="569913"/>
        </p:xfrm>
        <a:graphic>
          <a:graphicData uri="http://schemas.openxmlformats.org/presentationml/2006/ole">
            <mc:AlternateContent xmlns:mc="http://schemas.openxmlformats.org/markup-compatibility/2006">
              <mc:Choice xmlns:v="urn:schemas-microsoft-com:vml" Requires="v">
                <p:oleObj spid="_x0000_s4213" name="Equation" r:id="rId7" imgW="774360" imgH="419040" progId="Equation.DSMT4">
                  <p:embed/>
                </p:oleObj>
              </mc:Choice>
              <mc:Fallback>
                <p:oleObj name="Equation" r:id="rId7" imgW="774360" imgH="419040" progId="Equation.DSMT4">
                  <p:embed/>
                  <p:pic>
                    <p:nvPicPr>
                      <p:cNvPr id="18" name="对象 17">
                        <a:extLst>
                          <a:ext uri="{FF2B5EF4-FFF2-40B4-BE49-F238E27FC236}">
                            <a16:creationId xmlns:a16="http://schemas.microsoft.com/office/drawing/2014/main" id="{9DA985E9-FA07-48F7-9B11-1A41B9C5A357}"/>
                          </a:ext>
                        </a:extLst>
                      </p:cNvPr>
                      <p:cNvPicPr/>
                      <p:nvPr/>
                    </p:nvPicPr>
                    <p:blipFill>
                      <a:blip r:embed="rId8"/>
                      <a:stretch>
                        <a:fillRect/>
                      </a:stretch>
                    </p:blipFill>
                    <p:spPr>
                      <a:xfrm>
                        <a:off x="4481746" y="4353966"/>
                        <a:ext cx="1052513" cy="569913"/>
                      </a:xfrm>
                      <a:prstGeom prst="rect">
                        <a:avLst/>
                      </a:prstGeom>
                    </p:spPr>
                  </p:pic>
                </p:oleObj>
              </mc:Fallback>
            </mc:AlternateContent>
          </a:graphicData>
        </a:graphic>
      </p:graphicFrame>
    </p:spTree>
    <p:extLst>
      <p:ext uri="{BB962C8B-B14F-4D97-AF65-F5344CB8AC3E}">
        <p14:creationId xmlns:p14="http://schemas.microsoft.com/office/powerpoint/2010/main" val="612549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83427643-7F24-4271-9117-02E8F3F8FCD5}"/>
              </a:ext>
            </a:extLst>
          </p:cNvPr>
          <p:cNvSpPr>
            <a:spLocks noGrp="1"/>
          </p:cNvSpPr>
          <p:nvPr>
            <p:ph type="title"/>
          </p:nvPr>
        </p:nvSpPr>
        <p:spPr>
          <a:xfrm>
            <a:off x="1095824" y="72000"/>
            <a:ext cx="10257975" cy="914400"/>
          </a:xfrm>
        </p:spPr>
        <p:txBody>
          <a:bodyPr/>
          <a:lstStyle/>
          <a:p>
            <a:r>
              <a:rPr lang="zh-CN" altLang="en-US" dirty="0"/>
              <a:t>自适应融合方法</a:t>
            </a:r>
          </a:p>
        </p:txBody>
      </p:sp>
      <p:sp>
        <p:nvSpPr>
          <p:cNvPr id="13" name="矩形 12">
            <a:extLst>
              <a:ext uri="{FF2B5EF4-FFF2-40B4-BE49-F238E27FC236}">
                <a16:creationId xmlns:a16="http://schemas.microsoft.com/office/drawing/2014/main" id="{FEA1730C-86CA-4274-B456-00B6B4ABE2DA}"/>
              </a:ext>
            </a:extLst>
          </p:cNvPr>
          <p:cNvSpPr/>
          <p:nvPr/>
        </p:nvSpPr>
        <p:spPr>
          <a:xfrm>
            <a:off x="765492" y="3839930"/>
            <a:ext cx="10022747" cy="646331"/>
          </a:xfrm>
          <a:prstGeom prst="rect">
            <a:avLst/>
          </a:prstGeom>
        </p:spPr>
        <p:txBody>
          <a:bodyPr wrap="square">
            <a:spAutoFit/>
          </a:bodyPr>
          <a:lstStyle/>
          <a:p>
            <a:pPr marL="342900" indent="-342900">
              <a:buAutoNum type="arabicPlain" startAt="3"/>
            </a:pPr>
            <a:r>
              <a:rPr lang="zh-CN" altLang="en-US" dirty="0">
                <a:latin typeface="Times New Roman" panose="02020603050405020304" pitchFamily="18" charset="0"/>
                <a:ea typeface="宋体" panose="02010600030101010101" pitchFamily="2" charset="-122"/>
              </a:rPr>
              <a:t>后面的平方和项是一个由参数</a:t>
            </a:r>
            <a:r>
              <a:rPr lang="en-US" altLang="zh-CN" dirty="0">
                <a:latin typeface="Times New Roman" panose="02020603050405020304" pitchFamily="18" charset="0"/>
                <a:ea typeface="宋体" panose="02010600030101010101" pitchFamily="2" charset="-122"/>
              </a:rPr>
              <a:t>μ</a:t>
            </a:r>
            <a:r>
              <a:rPr lang="zh-CN" altLang="en-US" dirty="0">
                <a:latin typeface="Times New Roman" panose="02020603050405020304" pitchFamily="18" charset="0"/>
                <a:ea typeface="宋体" panose="02010600030101010101" pitchFamily="2" charset="-122"/>
              </a:rPr>
              <a:t>控制的正则化项，用于惩罚较大的权重偏差。为了优化上述式子，</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引入了松弛变量</a:t>
            </a:r>
            <a:r>
              <a:rPr lang="en-US" altLang="zh-CN" dirty="0">
                <a:latin typeface="Times New Roman" panose="02020603050405020304" pitchFamily="18" charset="0"/>
                <a:ea typeface="宋体" panose="02010600030101010101" pitchFamily="2" charset="-122"/>
              </a:rPr>
              <a:t>ξ=</a:t>
            </a:r>
            <a:r>
              <a:rPr lang="zh-CN" altLang="zh-CN" dirty="0"/>
              <a:t> ξ</a:t>
            </a:r>
            <a:r>
              <a:rPr lang="en-US" altLang="zh-CN" baseline="-25000" dirty="0"/>
              <a:t>t*</a:t>
            </a:r>
            <a:r>
              <a:rPr lang="en-US" altLang="zh-CN" dirty="0"/>
              <a:t> {y} </a:t>
            </a:r>
            <a:r>
              <a:rPr lang="zh-CN" altLang="en-US" dirty="0">
                <a:latin typeface="Times New Roman" panose="02020603050405020304" pitchFamily="18" charset="0"/>
                <a:ea typeface="宋体" panose="02010600030101010101" pitchFamily="2" charset="-122"/>
              </a:rPr>
              <a:t>，将问题等效为</a:t>
            </a:r>
            <a:r>
              <a:rPr lang="en-US" altLang="zh-CN"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C164EF7A-56F7-49CF-8582-C482A643789D}"/>
              </a:ext>
            </a:extLst>
          </p:cNvPr>
          <p:cNvSpPr/>
          <p:nvPr/>
        </p:nvSpPr>
        <p:spPr>
          <a:xfrm>
            <a:off x="840996" y="1139191"/>
            <a:ext cx="5666764"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融合深层特征和浅层特征得分的加权组合如下：</a:t>
            </a:r>
            <a:endParaRPr lang="en-US" altLang="zh-CN" dirty="0">
              <a:latin typeface="Times New Roman" panose="02020603050405020304" pitchFamily="18" charset="0"/>
              <a:ea typeface="宋体" panose="02010600030101010101" pitchFamily="2" charset="-122"/>
            </a:endParaRPr>
          </a:p>
        </p:txBody>
      </p:sp>
      <p:pic>
        <p:nvPicPr>
          <p:cNvPr id="10" name="图片 9">
            <a:extLst>
              <a:ext uri="{FF2B5EF4-FFF2-40B4-BE49-F238E27FC236}">
                <a16:creationId xmlns:a16="http://schemas.microsoft.com/office/drawing/2014/main" id="{30BF1B06-FC37-4EB4-B401-60D26E676503}"/>
              </a:ext>
            </a:extLst>
          </p:cNvPr>
          <p:cNvPicPr/>
          <p:nvPr/>
        </p:nvPicPr>
        <p:blipFill>
          <a:blip r:embed="rId2"/>
          <a:stretch>
            <a:fillRect/>
          </a:stretch>
        </p:blipFill>
        <p:spPr>
          <a:xfrm>
            <a:off x="3600437" y="1623740"/>
            <a:ext cx="2390898" cy="340478"/>
          </a:xfrm>
          <a:prstGeom prst="rect">
            <a:avLst/>
          </a:prstGeom>
        </p:spPr>
      </p:pic>
      <p:pic>
        <p:nvPicPr>
          <p:cNvPr id="11" name="图片 10">
            <a:extLst>
              <a:ext uri="{FF2B5EF4-FFF2-40B4-BE49-F238E27FC236}">
                <a16:creationId xmlns:a16="http://schemas.microsoft.com/office/drawing/2014/main" id="{3B1DABF6-D0A9-4078-B97F-B7DBD1E6D11D}"/>
              </a:ext>
            </a:extLst>
          </p:cNvPr>
          <p:cNvPicPr/>
          <p:nvPr/>
        </p:nvPicPr>
        <p:blipFill>
          <a:blip r:embed="rId3"/>
          <a:stretch>
            <a:fillRect/>
          </a:stretch>
        </p:blipFill>
        <p:spPr>
          <a:xfrm>
            <a:off x="3138130" y="2970391"/>
            <a:ext cx="3793842" cy="714305"/>
          </a:xfrm>
          <a:prstGeom prst="rect">
            <a:avLst/>
          </a:prstGeom>
        </p:spPr>
      </p:pic>
      <p:sp>
        <p:nvSpPr>
          <p:cNvPr id="4" name="矩形 3">
            <a:extLst>
              <a:ext uri="{FF2B5EF4-FFF2-40B4-BE49-F238E27FC236}">
                <a16:creationId xmlns:a16="http://schemas.microsoft.com/office/drawing/2014/main" id="{DA98404A-FD43-40DC-9619-19BF82EA2CA9}"/>
              </a:ext>
            </a:extLst>
          </p:cNvPr>
          <p:cNvSpPr/>
          <p:nvPr/>
        </p:nvSpPr>
        <p:spPr>
          <a:xfrm>
            <a:off x="1604395" y="2045898"/>
            <a:ext cx="5961888" cy="369332"/>
          </a:xfrm>
          <a:prstGeom prst="rect">
            <a:avLst/>
          </a:prstGeom>
        </p:spPr>
        <p:txBody>
          <a:bodyPr wrap="none">
            <a:spAutoFit/>
          </a:bodyPr>
          <a:lstStyle/>
          <a:p>
            <a:r>
              <a:rPr lang="zh-CN" altLang="en-US" dirty="0"/>
              <a:t>   </a:t>
            </a:r>
            <a:r>
              <a:rPr lang="zh-CN" altLang="en-US" dirty="0">
                <a:latin typeface="Times New Roman" panose="02020603050405020304" pitchFamily="18" charset="0"/>
                <a:ea typeface="宋体" panose="02010600030101010101" pitchFamily="2" charset="-122"/>
              </a:rPr>
              <a:t>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β=(β</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β</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rPr>
              <a:t>分别是深度模型和浅层模型分数的权重。</a:t>
            </a:r>
            <a:endParaRPr lang="en-US" altLang="zh-CN" dirty="0">
              <a:latin typeface="Times New Roman" panose="02020603050405020304" pitchFamily="18" charset="0"/>
              <a:ea typeface="宋体" panose="02010600030101010101" pitchFamily="2" charset="-122"/>
            </a:endParaRPr>
          </a:p>
        </p:txBody>
      </p:sp>
      <p:pic>
        <p:nvPicPr>
          <p:cNvPr id="12" name="图片 11">
            <a:extLst>
              <a:ext uri="{FF2B5EF4-FFF2-40B4-BE49-F238E27FC236}">
                <a16:creationId xmlns:a16="http://schemas.microsoft.com/office/drawing/2014/main" id="{FDB6BBDC-9432-4400-8D63-0EDD8585E734}"/>
              </a:ext>
            </a:extLst>
          </p:cNvPr>
          <p:cNvPicPr/>
          <p:nvPr/>
        </p:nvPicPr>
        <p:blipFill>
          <a:blip r:embed="rId4"/>
          <a:stretch>
            <a:fillRect/>
          </a:stretch>
        </p:blipFill>
        <p:spPr>
          <a:xfrm>
            <a:off x="3138130" y="4486261"/>
            <a:ext cx="4073344" cy="832445"/>
          </a:xfrm>
          <a:prstGeom prst="rect">
            <a:avLst/>
          </a:prstGeom>
        </p:spPr>
      </p:pic>
      <p:sp>
        <p:nvSpPr>
          <p:cNvPr id="2" name="矩形 1">
            <a:extLst>
              <a:ext uri="{FF2B5EF4-FFF2-40B4-BE49-F238E27FC236}">
                <a16:creationId xmlns:a16="http://schemas.microsoft.com/office/drawing/2014/main" id="{5E5D2B32-7FC7-4993-92EB-ED4F96D764EB}"/>
              </a:ext>
            </a:extLst>
          </p:cNvPr>
          <p:cNvSpPr/>
          <p:nvPr/>
        </p:nvSpPr>
        <p:spPr>
          <a:xfrm>
            <a:off x="840994" y="2491991"/>
            <a:ext cx="9871745" cy="646331"/>
          </a:xfrm>
          <a:prstGeom prst="rect">
            <a:avLst/>
          </a:prstGeom>
        </p:spPr>
        <p:txBody>
          <a:bodyPr wrap="square">
            <a:spAutoFit/>
          </a:bodyPr>
          <a:lstStyle/>
          <a:p>
            <a:pPr marL="342900" indent="-342900">
              <a:buAutoNum type="arabicPlain" startAt="2"/>
            </a:pPr>
            <a:r>
              <a:rPr lang="zh-CN" altLang="en-US" dirty="0">
                <a:latin typeface="Times New Roman" panose="02020603050405020304" pitchFamily="18" charset="0"/>
                <a:ea typeface="宋体" panose="02010600030101010101" pitchFamily="2" charset="-122"/>
              </a:rPr>
              <a:t>我们的目标是联合估计最大化质量测量的分数权重</a:t>
            </a:r>
            <a:r>
              <a:rPr lang="en-US" altLang="zh-CN" dirty="0">
                <a:latin typeface="Times New Roman" panose="02020603050405020304" pitchFamily="18" charset="0"/>
                <a:ea typeface="宋体" panose="02010600030101010101" pitchFamily="2" charset="-122"/>
              </a:rPr>
              <a:t>β</a:t>
            </a:r>
            <a:r>
              <a:rPr lang="zh-CN" altLang="en-US" dirty="0">
                <a:latin typeface="Times New Roman" panose="02020603050405020304" pitchFamily="18" charset="0"/>
                <a:ea typeface="宋体" panose="02010600030101010101" pitchFamily="2" charset="-122"/>
              </a:rPr>
              <a:t>和目标状态</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。可以通过最小化损失来实现，即：</a:t>
            </a:r>
          </a:p>
        </p:txBody>
      </p:sp>
      <p:sp>
        <p:nvSpPr>
          <p:cNvPr id="3" name="矩形 2">
            <a:extLst>
              <a:ext uri="{FF2B5EF4-FFF2-40B4-BE49-F238E27FC236}">
                <a16:creationId xmlns:a16="http://schemas.microsoft.com/office/drawing/2014/main" id="{0C8ED7E0-069D-494F-9F9A-F901438FA6EE}"/>
              </a:ext>
            </a:extLst>
          </p:cNvPr>
          <p:cNvSpPr/>
          <p:nvPr/>
        </p:nvSpPr>
        <p:spPr>
          <a:xfrm>
            <a:off x="765492" y="5530187"/>
            <a:ext cx="10022747" cy="923330"/>
          </a:xfrm>
          <a:prstGeom prst="rect">
            <a:avLst/>
          </a:prstGeom>
        </p:spPr>
        <p:txBody>
          <a:bodyPr wrap="square">
            <a:spAutoFit/>
          </a:bodyPr>
          <a:lstStyle/>
          <a:p>
            <a:pPr marL="342900" indent="-342900">
              <a:buAutoNum type="arabicPlain" startAt="4"/>
            </a:pPr>
            <a:r>
              <a:rPr lang="zh-CN" altLang="en-US" dirty="0">
                <a:latin typeface="Times New Roman" panose="02020603050405020304" pitchFamily="18" charset="0"/>
                <a:ea typeface="宋体" panose="02010600030101010101" pitchFamily="2" charset="-122"/>
              </a:rPr>
              <a:t>对于任何一个已知状态</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，上式对应一个二次规划（</a:t>
            </a:r>
            <a:r>
              <a:rPr lang="en-US" altLang="zh-CN" dirty="0">
                <a:latin typeface="Times New Roman" panose="02020603050405020304" pitchFamily="18" charset="0"/>
                <a:ea typeface="宋体" panose="02010600030101010101" pitchFamily="2" charset="-122"/>
              </a:rPr>
              <a:t>QP</a:t>
            </a:r>
            <a:r>
              <a:rPr lang="zh-CN" altLang="en-US" dirty="0">
                <a:latin typeface="Times New Roman" panose="02020603050405020304" pitchFamily="18" charset="0"/>
                <a:ea typeface="宋体" panose="02010600030101010101" pitchFamily="2" charset="-122"/>
              </a:rPr>
              <a:t>）问题，可用标准方法解决。实践中，我们根据深度和浅层得分的局部最大值对有限的候选状态</a:t>
            </a:r>
            <a:r>
              <a:rPr lang="en-US" altLang="zh-CN" dirty="0">
                <a:latin typeface="Times New Roman" panose="02020603050405020304" pitchFamily="18" charset="0"/>
                <a:ea typeface="宋体" panose="02010600030101010101" pitchFamily="2" charset="-122"/>
              </a:rPr>
              <a:t>Ω</a:t>
            </a:r>
            <a:r>
              <a:rPr lang="zh-CN" altLang="en-US" dirty="0">
                <a:latin typeface="Times New Roman" panose="02020603050405020304" pitchFamily="18" charset="0"/>
                <a:ea typeface="宋体" panose="02010600030101010101" pitchFamily="2" charset="-122"/>
              </a:rPr>
              <a:t>进行采样。随后，通过求解三参数</a:t>
            </a:r>
            <a:r>
              <a:rPr lang="en-US" altLang="zh-CN" dirty="0">
                <a:latin typeface="Times New Roman" panose="02020603050405020304" pitchFamily="18" charset="0"/>
                <a:ea typeface="宋体" panose="02010600030101010101" pitchFamily="2" charset="-122"/>
              </a:rPr>
              <a:t>QP</a:t>
            </a:r>
            <a:r>
              <a:rPr lang="zh-CN" altLang="en-US" dirty="0">
                <a:latin typeface="Times New Roman" panose="02020603050405020304" pitchFamily="18" charset="0"/>
                <a:ea typeface="宋体" panose="02010600030101010101" pitchFamily="2" charset="-122"/>
              </a:rPr>
              <a:t>问题，对每个状态</a:t>
            </a:r>
            <a:r>
              <a:rPr lang="en-US" altLang="zh-CN" dirty="0">
                <a:latin typeface="Times New Roman" panose="02020603050405020304" pitchFamily="18" charset="0"/>
                <a:ea typeface="宋体" panose="02010600030101010101" pitchFamily="2" charset="-122"/>
              </a:rPr>
              <a:t>t*∈Ω</a:t>
            </a:r>
            <a:r>
              <a:rPr lang="zh-CN" altLang="en-US" dirty="0">
                <a:latin typeface="Times New Roman" panose="02020603050405020304" pitchFamily="18" charset="0"/>
                <a:ea typeface="宋体" panose="02010600030101010101" pitchFamily="2" charset="-122"/>
              </a:rPr>
              <a:t>优化上式，然后选择总损失最低的候选状态</a:t>
            </a:r>
            <a:r>
              <a:rPr lang="en-US" altLang="zh-CN" dirty="0">
                <a:latin typeface="Times New Roman" panose="02020603050405020304" pitchFamily="18" charset="0"/>
                <a:ea typeface="宋体" panose="02010600030101010101" pitchFamily="2" charset="-122"/>
              </a:rPr>
              <a:t>t *</a:t>
            </a:r>
            <a:r>
              <a:rPr lang="zh-CN" altLang="en-US" dirty="0">
                <a:latin typeface="Times New Roman" panose="02020603050405020304" pitchFamily="18" charset="0"/>
                <a:ea typeface="宋体" panose="02010600030101010101" pitchFamily="2" charset="-122"/>
              </a:rPr>
              <a:t>作为最终预测值</a:t>
            </a:r>
          </a:p>
        </p:txBody>
      </p:sp>
    </p:spTree>
    <p:extLst>
      <p:ext uri="{BB962C8B-B14F-4D97-AF65-F5344CB8AC3E}">
        <p14:creationId xmlns:p14="http://schemas.microsoft.com/office/powerpoint/2010/main" val="1500076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对比实验</a:t>
            </a:r>
            <a:endParaRPr lang="en-US" dirty="0"/>
          </a:p>
        </p:txBody>
      </p:sp>
      <p:sp>
        <p:nvSpPr>
          <p:cNvPr id="14" name="文本框 13"/>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5</a:t>
            </a:r>
            <a:endParaRPr lang="zh-CN" altLang="en-US" sz="60000" dirty="0">
              <a:solidFill>
                <a:srgbClr val="004F8A"/>
              </a:solidFill>
            </a:endParaRPr>
          </a:p>
        </p:txBody>
      </p:sp>
    </p:spTree>
    <p:extLst>
      <p:ext uri="{BB962C8B-B14F-4D97-AF65-F5344CB8AC3E}">
        <p14:creationId xmlns:p14="http://schemas.microsoft.com/office/powerpoint/2010/main" val="1229042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实验准备</a:t>
            </a:r>
          </a:p>
        </p:txBody>
      </p:sp>
      <p:sp>
        <p:nvSpPr>
          <p:cNvPr id="10" name="矩形 9">
            <a:extLst>
              <a:ext uri="{FF2B5EF4-FFF2-40B4-BE49-F238E27FC236}">
                <a16:creationId xmlns:a16="http://schemas.microsoft.com/office/drawing/2014/main" id="{805CD30E-29C5-4ED1-92B2-0AB19396D05B}"/>
              </a:ext>
            </a:extLst>
          </p:cNvPr>
          <p:cNvSpPr/>
          <p:nvPr/>
        </p:nvSpPr>
        <p:spPr>
          <a:xfrm>
            <a:off x="743264" y="1803917"/>
            <a:ext cx="9493541" cy="1200329"/>
          </a:xfrm>
          <a:prstGeom prst="rect">
            <a:avLst/>
          </a:prstGeom>
        </p:spPr>
        <p:txBody>
          <a:bodyPr wrap="square">
            <a:spAutoFit/>
          </a:bodyPr>
          <a:lstStyle/>
          <a:p>
            <a:pPr marL="342900" indent="-342900">
              <a:buAutoNum type="arabicPlain" startAt="2"/>
            </a:pPr>
            <a:r>
              <a:rPr lang="zh-CN" altLang="en-US" dirty="0">
                <a:latin typeface="Times New Roman" panose="02020603050405020304" pitchFamily="18" charset="0"/>
                <a:ea typeface="宋体" panose="02010600030101010101" pitchFamily="2" charset="-122"/>
              </a:rPr>
              <a:t>实验数据</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1) </a:t>
            </a:r>
            <a:r>
              <a:rPr lang="en-US" altLang="zh-CN" dirty="0">
                <a:latin typeface="Times New Roman" panose="02020603050405020304" pitchFamily="18" charset="0"/>
                <a:cs typeface="Times New Roman" panose="02020603050405020304" pitchFamily="18" charset="0"/>
              </a:rPr>
              <a:t>Need For Speed (NFS) ,VOT2017, UAV123, Temple128,OTB-2015</a:t>
            </a:r>
          </a:p>
          <a:p>
            <a:r>
              <a:rPr lang="en-US" altLang="zh-CN" dirty="0">
                <a:latin typeface="Times New Roman" panose="02020603050405020304" pitchFamily="18" charset="0"/>
                <a:cs typeface="Times New Roman" panose="02020603050405020304" pitchFamily="18" charset="0"/>
              </a:rPr>
              <a:t>     2)  OTB-H:OTB-2015</a:t>
            </a:r>
            <a:r>
              <a:rPr lang="zh-CN" altLang="en-US" dirty="0">
                <a:latin typeface="宋体" panose="02010600030101010101" pitchFamily="2" charset="-122"/>
                <a:ea typeface="宋体" panose="02010600030101010101" pitchFamily="2" charset="-122"/>
                <a:cs typeface="Times New Roman" panose="02020603050405020304" pitchFamily="18" charset="0"/>
              </a:rPr>
              <a:t>中比较难以跟踪的</a:t>
            </a:r>
            <a:r>
              <a:rPr lang="en-US" altLang="zh-CN" dirty="0">
                <a:latin typeface="宋体" panose="02010600030101010101" pitchFamily="2" charset="-122"/>
                <a:ea typeface="宋体" panose="02010600030101010101" pitchFamily="2" charset="-122"/>
                <a:cs typeface="Times New Roman" panose="02020603050405020304" pitchFamily="18" charset="0"/>
              </a:rPr>
              <a:t>23</a:t>
            </a:r>
            <a:r>
              <a:rPr lang="zh-CN" altLang="en-US" dirty="0">
                <a:latin typeface="宋体" panose="02010600030101010101" pitchFamily="2" charset="-122"/>
                <a:ea typeface="宋体" panose="02010600030101010101" pitchFamily="2" charset="-122"/>
                <a:cs typeface="Times New Roman" panose="02020603050405020304" pitchFamily="18" charset="0"/>
              </a:rPr>
              <a:t>条视频</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3)  OTB-E:OTB-2015</a:t>
            </a:r>
            <a:r>
              <a:rPr lang="zh-CN" altLang="en-US" dirty="0">
                <a:latin typeface="宋体" panose="02010600030101010101" pitchFamily="2" charset="-122"/>
                <a:ea typeface="宋体" panose="02010600030101010101" pitchFamily="2" charset="-122"/>
                <a:cs typeface="Times New Roman" panose="02020603050405020304" pitchFamily="18" charset="0"/>
              </a:rPr>
              <a:t>中相对较容易跟踪的</a:t>
            </a:r>
            <a:r>
              <a:rPr lang="en-US" altLang="zh-CN" dirty="0">
                <a:latin typeface="宋体" panose="02010600030101010101" pitchFamily="2" charset="-122"/>
                <a:ea typeface="宋体" panose="02010600030101010101" pitchFamily="2" charset="-122"/>
                <a:cs typeface="Times New Roman" panose="02020603050405020304" pitchFamily="18" charset="0"/>
              </a:rPr>
              <a:t>73</a:t>
            </a:r>
            <a:r>
              <a:rPr lang="zh-CN" altLang="en-US" dirty="0">
                <a:latin typeface="宋体" panose="02010600030101010101" pitchFamily="2" charset="-122"/>
                <a:ea typeface="宋体" panose="02010600030101010101" pitchFamily="2" charset="-122"/>
                <a:cs typeface="Times New Roman" panose="02020603050405020304" pitchFamily="18" charset="0"/>
              </a:rPr>
              <a:t>视频</a:t>
            </a:r>
            <a:endParaRPr lang="zh-CN" altLang="zh-CN" dirty="0">
              <a:latin typeface="宋体" panose="02010600030101010101" pitchFamily="2" charset="-122"/>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7256D63-97C3-436F-895D-679CF9A31CA6}"/>
              </a:ext>
            </a:extLst>
          </p:cNvPr>
          <p:cNvSpPr/>
          <p:nvPr/>
        </p:nvSpPr>
        <p:spPr>
          <a:xfrm>
            <a:off x="682304" y="1156349"/>
            <a:ext cx="869658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  实验平台：</a:t>
            </a:r>
            <a:r>
              <a:rPr lang="en-US" altLang="zh-CN" dirty="0" err="1">
                <a:latin typeface="Times New Roman" panose="02020603050405020304" pitchFamily="18" charset="0"/>
                <a:ea typeface="宋体" panose="02010600030101010101" pitchFamily="2" charset="-122"/>
              </a:rPr>
              <a:t>Matlab</a:t>
            </a:r>
            <a:r>
              <a:rPr lang="zh-CN" altLang="en-US"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MatconvNet</a:t>
            </a:r>
            <a:r>
              <a:rPr lang="zh-CN" altLang="en-US" dirty="0">
                <a:latin typeface="Times New Roman" panose="02020603050405020304" pitchFamily="18" charset="0"/>
                <a:ea typeface="宋体" panose="02010600030101010101" pitchFamily="2" charset="-122"/>
              </a:rPr>
              <a:t>工具箱；</a:t>
            </a:r>
            <a:endParaRPr lang="en-US" altLang="zh-CN" dirty="0">
              <a:latin typeface="Times New Roman" panose="02020603050405020304" pitchFamily="18" charset="0"/>
              <a:ea typeface="宋体" panose="02010600030101010101" pitchFamily="2" charset="-122"/>
            </a:endParaRPr>
          </a:p>
        </p:txBody>
      </p:sp>
      <p:sp>
        <p:nvSpPr>
          <p:cNvPr id="12" name="矩形 11">
            <a:extLst>
              <a:ext uri="{FF2B5EF4-FFF2-40B4-BE49-F238E27FC236}">
                <a16:creationId xmlns:a16="http://schemas.microsoft.com/office/drawing/2014/main" id="{F669BF4E-D776-4C8D-B01B-7DB3FE1D251D}"/>
              </a:ext>
            </a:extLst>
          </p:cNvPr>
          <p:cNvSpPr/>
          <p:nvPr/>
        </p:nvSpPr>
        <p:spPr>
          <a:xfrm>
            <a:off x="682304" y="3244334"/>
            <a:ext cx="893986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  参数设置：</a:t>
            </a:r>
            <a:r>
              <a:rPr lang="el-GR"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深度特征标签函数标准差</a:t>
            </a:r>
            <a:r>
              <a:rPr lang="el-GR" altLang="zh-CN" dirty="0"/>
              <a:t>σ </a:t>
            </a:r>
            <a:r>
              <a:rPr lang="en-US" altLang="zh-CN" baseline="-25000" dirty="0"/>
              <a:t>d</a:t>
            </a:r>
            <a:r>
              <a:rPr lang="en-US" altLang="zh-CN" dirty="0"/>
              <a:t> = 1/4</a:t>
            </a:r>
            <a:r>
              <a:rPr lang="zh-CN" altLang="en-US" dirty="0">
                <a:latin typeface="Times New Roman" panose="02020603050405020304" pitchFamily="18" charset="0"/>
                <a:ea typeface="宋体" panose="02010600030101010101" pitchFamily="2" charset="-122"/>
              </a:rPr>
              <a:t>，浅层特征标签函数标准差</a:t>
            </a:r>
            <a:r>
              <a:rPr lang="el-GR" altLang="zh-CN" dirty="0"/>
              <a:t>σ</a:t>
            </a:r>
            <a:r>
              <a:rPr lang="el-GR" altLang="zh-CN" baseline="-25000" dirty="0"/>
              <a:t> </a:t>
            </a:r>
            <a:r>
              <a:rPr lang="en-US" altLang="zh-CN" baseline="-25000" dirty="0"/>
              <a:t>s </a:t>
            </a:r>
            <a:r>
              <a:rPr lang="en-US" altLang="zh-CN" dirty="0">
                <a:latin typeface="Times New Roman" panose="02020603050405020304" pitchFamily="18" charset="0"/>
                <a:ea typeface="宋体" panose="02010600030101010101" pitchFamily="2" charset="-122"/>
              </a:rPr>
              <a:t>= 1/16</a:t>
            </a:r>
          </a:p>
        </p:txBody>
      </p:sp>
      <p:sp>
        <p:nvSpPr>
          <p:cNvPr id="14" name="矩形 13">
            <a:extLst>
              <a:ext uri="{FF2B5EF4-FFF2-40B4-BE49-F238E27FC236}">
                <a16:creationId xmlns:a16="http://schemas.microsoft.com/office/drawing/2014/main" id="{956A8382-A8CE-4D9C-A619-B76854994D5B}"/>
              </a:ext>
            </a:extLst>
          </p:cNvPr>
          <p:cNvSpPr/>
          <p:nvPr/>
        </p:nvSpPr>
        <p:spPr>
          <a:xfrm>
            <a:off x="682304" y="3940692"/>
            <a:ext cx="869658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  对比算法：</a:t>
            </a:r>
            <a:r>
              <a:rPr lang="en-US" altLang="zh-CN" dirty="0">
                <a:latin typeface="Times New Roman" panose="02020603050405020304" pitchFamily="18" charset="0"/>
                <a:ea typeface="宋体" panose="02010600030101010101" pitchFamily="2" charset="-122"/>
              </a:rPr>
              <a:t>VOT2017 top-10</a:t>
            </a:r>
            <a:r>
              <a:rPr lang="zh-CN" altLang="en-US" dirty="0">
                <a:latin typeface="Times New Roman" panose="02020603050405020304" pitchFamily="18" charset="0"/>
                <a:ea typeface="宋体" panose="02010600030101010101" pitchFamily="2" charset="-122"/>
              </a:rPr>
              <a:t>的跟踪算法</a:t>
            </a:r>
            <a:endParaRPr lang="en-US" altLang="zh-CN" dirty="0">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id="{1F054519-06E1-40BC-877F-4B2833DD64EE}"/>
              </a:ext>
            </a:extLst>
          </p:cNvPr>
          <p:cNvSpPr/>
          <p:nvPr/>
        </p:nvSpPr>
        <p:spPr>
          <a:xfrm>
            <a:off x="682304" y="4618280"/>
            <a:ext cx="10755316" cy="1754326"/>
          </a:xfrm>
          <a:prstGeom prst="rect">
            <a:avLst/>
          </a:prstGeom>
        </p:spPr>
        <p:txBody>
          <a:bodyPr wrap="square">
            <a:spAutoFit/>
          </a:bodyPr>
          <a:lstStyle/>
          <a:p>
            <a:pPr marL="342900" indent="-342900">
              <a:buAutoNum type="arabicPlain" startAt="5"/>
            </a:pPr>
            <a:r>
              <a:rPr lang="zh-CN" altLang="en-US" dirty="0">
                <a:latin typeface="Times New Roman" panose="02020603050405020304" pitchFamily="18" charset="0"/>
                <a:ea typeface="宋体" panose="02010600030101010101" pitchFamily="2" charset="-122"/>
              </a:rPr>
              <a:t>衡量指标：</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1</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OP score</a:t>
            </a:r>
            <a:r>
              <a:rPr lang="zh-CN" altLang="en-US" dirty="0">
                <a:latin typeface="Times New Roman" panose="02020603050405020304" pitchFamily="18" charset="0"/>
                <a:ea typeface="宋体" panose="02010600030101010101" pitchFamily="2" charset="-122"/>
              </a:rPr>
              <a:t>：预测图像与真是样本的</a:t>
            </a:r>
            <a:r>
              <a:rPr lang="en-US" altLang="zh-CN" dirty="0">
                <a:latin typeface="Times New Roman" panose="02020603050405020304" pitchFamily="18" charset="0"/>
                <a:ea typeface="宋体" panose="02010600030101010101" pitchFamily="2" charset="-122"/>
              </a:rPr>
              <a:t>IOU</a:t>
            </a:r>
            <a:r>
              <a:rPr lang="zh-CN" altLang="en-US" dirty="0">
                <a:latin typeface="Times New Roman" panose="02020603050405020304" pitchFamily="18" charset="0"/>
                <a:ea typeface="宋体" panose="02010600030101010101" pitchFamily="2" charset="-122"/>
              </a:rPr>
              <a:t>超过一定阈值的帧数在整个视频中的百分比；</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2</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AUC score</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IOU</a:t>
            </a:r>
            <a:r>
              <a:rPr lang="zh-CN" altLang="en-US" dirty="0">
                <a:latin typeface="Times New Roman" panose="02020603050405020304" pitchFamily="18" charset="0"/>
                <a:ea typeface="宋体" panose="02010600030101010101" pitchFamily="2" charset="-122"/>
              </a:rPr>
              <a:t>阈值范围为</a:t>
            </a:r>
            <a:r>
              <a:rPr lang="en-US" altLang="zh-CN" dirty="0">
                <a:latin typeface="Times New Roman" panose="02020603050405020304" pitchFamily="18" charset="0"/>
                <a:ea typeface="宋体" panose="02010600030101010101" pitchFamily="2" charset="-122"/>
              </a:rPr>
              <a:t>[0,1]</a:t>
            </a:r>
            <a:r>
              <a:rPr lang="zh-CN" altLang="en-US" dirty="0">
                <a:latin typeface="Times New Roman" panose="02020603050405020304" pitchFamily="18" charset="0"/>
                <a:ea typeface="宋体" panose="02010600030101010101" pitchFamily="2" charset="-122"/>
              </a:rPr>
              <a:t>之间所有视频的平均</a:t>
            </a:r>
            <a:r>
              <a:rPr lang="en-US" altLang="zh-CN" dirty="0">
                <a:latin typeface="Times New Roman" panose="02020603050405020304" pitchFamily="18" charset="0"/>
                <a:ea typeface="宋体" panose="02010600030101010101" pitchFamily="2" charset="-122"/>
              </a:rPr>
              <a:t>OP</a:t>
            </a:r>
            <a:r>
              <a:rPr lang="zh-CN" altLang="en-US" dirty="0">
                <a:latin typeface="Times New Roman" panose="02020603050405020304" pitchFamily="18" charset="0"/>
                <a:ea typeface="宋体" panose="02010600030101010101" pitchFamily="2" charset="-122"/>
              </a:rPr>
              <a:t>得分绘制的图的面积；</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3</a:t>
            </a:r>
            <a:r>
              <a:rPr lang="zh-CN" altLang="en-US"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robustness</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根据</a:t>
            </a:r>
            <a:r>
              <a:rPr lang="en-US" altLang="zh-CN" dirty="0">
                <a:latin typeface="Times New Roman" panose="02020603050405020304" pitchFamily="18" charset="0"/>
                <a:ea typeface="宋体" panose="02010600030101010101" pitchFamily="2" charset="-122"/>
              </a:rPr>
              <a:t>PASCAL</a:t>
            </a:r>
            <a:r>
              <a:rPr lang="zh-CN" altLang="en-US" dirty="0">
                <a:latin typeface="Times New Roman" panose="02020603050405020304" pitchFamily="18" charset="0"/>
                <a:ea typeface="宋体" panose="02010600030101010101" pitchFamily="2" charset="-122"/>
              </a:rPr>
              <a:t>标准，</a:t>
            </a:r>
            <a:r>
              <a:rPr lang="en-US" altLang="zh-CN" dirty="0">
                <a:latin typeface="Times New Roman" panose="02020603050405020304" pitchFamily="18" charset="0"/>
                <a:ea typeface="宋体" panose="02010600030101010101" pitchFamily="2" charset="-122"/>
              </a:rPr>
              <a:t>IOU</a:t>
            </a:r>
            <a:r>
              <a:rPr lang="zh-CN" altLang="en-US" dirty="0">
                <a:latin typeface="Times New Roman" panose="02020603050405020304" pitchFamily="18" charset="0"/>
                <a:ea typeface="宋体" panose="02010600030101010101" pitchFamily="2" charset="-122"/>
              </a:rPr>
              <a:t>的阈值为</a:t>
            </a:r>
            <a:r>
              <a:rPr lang="en-US" altLang="zh-CN" dirty="0">
                <a:latin typeface="Times New Roman" panose="02020603050405020304" pitchFamily="18" charset="0"/>
                <a:ea typeface="宋体" panose="02010600030101010101" pitchFamily="2" charset="-122"/>
              </a:rPr>
              <a:t>0.5</a:t>
            </a:r>
            <a:r>
              <a:rPr lang="zh-CN" altLang="en-US" dirty="0">
                <a:latin typeface="Times New Roman" panose="02020603050405020304" pitchFamily="18" charset="0"/>
                <a:ea typeface="宋体" panose="02010600030101010101" pitchFamily="2" charset="-122"/>
              </a:rPr>
              <a:t>时，视频中追踪成功的帧数的百分比，即</a:t>
            </a:r>
            <a:r>
              <a:rPr lang="en-US" altLang="zh-CN" dirty="0">
                <a:latin typeface="Times New Roman" panose="02020603050405020304" pitchFamily="18" charset="0"/>
                <a:ea typeface="宋体" panose="02010600030101010101" pitchFamily="2" charset="-122"/>
              </a:rPr>
              <a:t>OP</a:t>
            </a:r>
            <a:r>
              <a:rPr lang="zh-CN" altLang="en-US" dirty="0">
                <a:latin typeface="Times New Roman" panose="02020603050405020304" pitchFamily="18" charset="0"/>
                <a:ea typeface="宋体" panose="02010600030101010101" pitchFamily="2" charset="-122"/>
              </a:rPr>
              <a:t>为</a:t>
            </a:r>
            <a:r>
              <a:rPr lang="en-US" altLang="zh-CN" dirty="0">
                <a:latin typeface="Times New Roman" panose="02020603050405020304" pitchFamily="18" charset="0"/>
                <a:ea typeface="宋体" panose="02010600030101010101" pitchFamily="2" charset="-122"/>
              </a:rPr>
              <a:t>0.5</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4</a:t>
            </a:r>
            <a:r>
              <a:rPr lang="zh-CN" altLang="en-US"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accurate</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IOU</a:t>
            </a:r>
            <a:r>
              <a:rPr lang="zh-CN" altLang="en-US" dirty="0">
                <a:latin typeface="Times New Roman" panose="02020603050405020304" pitchFamily="18" charset="0"/>
                <a:ea typeface="宋体" panose="02010600030101010101" pitchFamily="2" charset="-122"/>
              </a:rPr>
              <a:t>的阈值为</a:t>
            </a:r>
            <a:r>
              <a:rPr lang="en-US" altLang="zh-CN" dirty="0">
                <a:latin typeface="Times New Roman" panose="02020603050405020304" pitchFamily="18" charset="0"/>
                <a:ea typeface="宋体" panose="02010600030101010101" pitchFamily="2" charset="-122"/>
              </a:rPr>
              <a:t>0.75</a:t>
            </a:r>
            <a:r>
              <a:rPr lang="zh-CN" altLang="en-US" dirty="0">
                <a:latin typeface="Times New Roman" panose="02020603050405020304" pitchFamily="18" charset="0"/>
                <a:ea typeface="宋体" panose="02010600030101010101" pitchFamily="2" charset="-122"/>
              </a:rPr>
              <a:t>时，视频中追踪成功的帧数的百分比；</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5</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EAO</a:t>
            </a:r>
            <a:r>
              <a:rPr lang="zh-CN" altLang="en-US" dirty="0">
                <a:latin typeface="Times New Roman" panose="02020603050405020304" pitchFamily="18" charset="0"/>
                <a:ea typeface="宋体" panose="02010600030101010101" pitchFamily="2" charset="-122"/>
              </a:rPr>
              <a:t>：综合考虑</a:t>
            </a:r>
            <a:r>
              <a:rPr lang="en-US" altLang="zh-CN" i="1" dirty="0">
                <a:latin typeface="Times New Roman" panose="02020603050405020304" pitchFamily="18" charset="0"/>
                <a:ea typeface="宋体" panose="02010600030101010101" pitchFamily="2" charset="-122"/>
              </a:rPr>
              <a:t>robustness</a:t>
            </a:r>
            <a:r>
              <a:rPr lang="zh-CN" altLang="en-US" dirty="0">
                <a:latin typeface="Times New Roman" panose="02020603050405020304" pitchFamily="18" charset="0"/>
                <a:ea typeface="宋体" panose="02010600030101010101" pitchFamily="2" charset="-122"/>
              </a:rPr>
              <a:t>和</a:t>
            </a:r>
            <a:r>
              <a:rPr lang="en-US" altLang="zh-CN" i="1" dirty="0">
                <a:latin typeface="Times New Roman" panose="02020603050405020304" pitchFamily="18" charset="0"/>
                <a:ea typeface="宋体" panose="02010600030101010101" pitchFamily="2" charset="-122"/>
              </a:rPr>
              <a:t>accurate</a:t>
            </a:r>
            <a:r>
              <a:rPr lang="zh-CN" altLang="en-US" dirty="0">
                <a:latin typeface="Times New Roman" panose="02020603050405020304" pitchFamily="18" charset="0"/>
                <a:ea typeface="宋体" panose="02010600030101010101" pitchFamily="2" charset="-122"/>
              </a:rPr>
              <a:t>的衡量指标，运行</a:t>
            </a:r>
            <a:r>
              <a:rPr lang="en-US" altLang="zh-CN" dirty="0">
                <a:latin typeface="Times New Roman" panose="02020603050405020304" pitchFamily="18" charset="0"/>
                <a:ea typeface="宋体" panose="02010600030101010101" pitchFamily="2" charset="-122"/>
              </a:rPr>
              <a:t>15</a:t>
            </a:r>
            <a:r>
              <a:rPr lang="zh-CN" altLang="en-US" dirty="0">
                <a:latin typeface="Times New Roman" panose="02020603050405020304" pitchFamily="18" charset="0"/>
                <a:ea typeface="宋体" panose="02010600030101010101" pitchFamily="2" charset="-122"/>
              </a:rPr>
              <a:t>次取平均值。</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99466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论文结构</a:t>
            </a:r>
          </a:p>
        </p:txBody>
      </p:sp>
      <p:grpSp>
        <p:nvGrpSpPr>
          <p:cNvPr id="3" name="组合 2">
            <a:extLst>
              <a:ext uri="{FF2B5EF4-FFF2-40B4-BE49-F238E27FC236}">
                <a16:creationId xmlns:a16="http://schemas.microsoft.com/office/drawing/2014/main" id="{37320CEF-22F4-4D57-9DC0-73C959878164}"/>
              </a:ext>
            </a:extLst>
          </p:cNvPr>
          <p:cNvGrpSpPr/>
          <p:nvPr/>
        </p:nvGrpSpPr>
        <p:grpSpPr>
          <a:xfrm>
            <a:off x="833522" y="1397473"/>
            <a:ext cx="8203928" cy="4401611"/>
            <a:chOff x="854789" y="3031632"/>
            <a:chExt cx="7714569" cy="2281832"/>
          </a:xfrm>
        </p:grpSpPr>
        <p:sp>
          <p:nvSpPr>
            <p:cNvPr id="8" name="流程图: 决策 7"/>
            <p:cNvSpPr/>
            <p:nvPr/>
          </p:nvSpPr>
          <p:spPr>
            <a:xfrm>
              <a:off x="4793953" y="4125464"/>
              <a:ext cx="2602800" cy="1188000"/>
            </a:xfrm>
            <a:prstGeom prst="flowChartDecision">
              <a:avLst/>
            </a:prstGeom>
            <a:solidFill>
              <a:srgbClr val="004F8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 name="流程图: 决策 8"/>
            <p:cNvSpPr/>
            <p:nvPr/>
          </p:nvSpPr>
          <p:spPr>
            <a:xfrm>
              <a:off x="4818446" y="3831835"/>
              <a:ext cx="2602800" cy="1188000"/>
            </a:xfrm>
            <a:prstGeom prst="flowChartDecision">
              <a:avLst/>
            </a:prstGeom>
            <a:solidFill>
              <a:srgbClr val="0171C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 name="流程图: 决策 9"/>
            <p:cNvSpPr/>
            <p:nvPr/>
          </p:nvSpPr>
          <p:spPr>
            <a:xfrm>
              <a:off x="4834707" y="3531464"/>
              <a:ext cx="2602800" cy="1188000"/>
            </a:xfrm>
            <a:prstGeom prst="flowChartDecision">
              <a:avLst/>
            </a:prstGeom>
            <a:solidFill>
              <a:srgbClr val="004F8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 name="流程图: 决策 10"/>
            <p:cNvSpPr/>
            <p:nvPr/>
          </p:nvSpPr>
          <p:spPr>
            <a:xfrm>
              <a:off x="4854948" y="3216209"/>
              <a:ext cx="2602800" cy="1188000"/>
            </a:xfrm>
            <a:prstGeom prst="flowChartDecision">
              <a:avLst/>
            </a:prstGeom>
            <a:solidFill>
              <a:srgbClr val="0171C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6" name="直接连接符 15"/>
            <p:cNvCxnSpPr/>
            <p:nvPr/>
          </p:nvCxnSpPr>
          <p:spPr>
            <a:xfrm flipH="1">
              <a:off x="3731172" y="3167254"/>
              <a:ext cx="1148112"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3731172" y="4425835"/>
              <a:ext cx="1148112"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54789" y="3031632"/>
              <a:ext cx="2783594" cy="271242"/>
            </a:xfrm>
            <a:prstGeom prst="rect">
              <a:avLst/>
            </a:prstGeom>
            <a:solidFill>
              <a:srgbClr val="0171C5"/>
            </a:solidFill>
            <a:ln>
              <a:solidFill>
                <a:srgbClr val="0171C5"/>
              </a:solidFill>
            </a:ln>
          </p:spPr>
          <p:txBody>
            <a:bodyPr wrap="square" rtlCol="0">
              <a:spAutoFit/>
            </a:bodyPr>
            <a:lstStyle/>
            <a:p>
              <a:pPr algn="r"/>
              <a:r>
                <a:rPr lang="en-US" altLang="zh-CN" sz="2800" spc="150" dirty="0">
                  <a:solidFill>
                    <a:schemeClr val="bg1"/>
                  </a:solidFill>
                  <a:latin typeface="微软雅黑" panose="020B0503020204020204" pitchFamily="34" charset="-122"/>
                  <a:ea typeface="微软雅黑" panose="020B0503020204020204" pitchFamily="34" charset="-122"/>
                </a:rPr>
                <a:t>1.</a:t>
              </a:r>
              <a:r>
                <a:rPr lang="zh-CN" altLang="en-US" sz="2800" spc="150" dirty="0">
                  <a:solidFill>
                    <a:schemeClr val="bg1"/>
                  </a:solidFill>
                  <a:latin typeface="微软雅黑" panose="020B0503020204020204" pitchFamily="34" charset="-122"/>
                  <a:ea typeface="微软雅黑" panose="020B0503020204020204" pitchFamily="34" charset="-122"/>
                </a:rPr>
                <a:t>论文贡献 </a:t>
              </a:r>
              <a:endParaRPr lang="zh-TW" altLang="en-US" sz="2800" spc="150"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7240108" y="3517329"/>
              <a:ext cx="1329250"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313143" y="4709313"/>
              <a:ext cx="1256215"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B0F48D50-F4A0-4595-BEBE-023774FC8F16}"/>
              </a:ext>
            </a:extLst>
          </p:cNvPr>
          <p:cNvSpPr txBox="1"/>
          <p:nvPr/>
        </p:nvSpPr>
        <p:spPr>
          <a:xfrm>
            <a:off x="9187175" y="4372078"/>
            <a:ext cx="2873319" cy="523220"/>
          </a:xfrm>
          <a:prstGeom prst="rect">
            <a:avLst/>
          </a:prstGeom>
          <a:solidFill>
            <a:srgbClr val="0171C5"/>
          </a:solidFill>
          <a:ln>
            <a:solidFill>
              <a:srgbClr val="0171C5"/>
            </a:solidFill>
          </a:ln>
        </p:spPr>
        <p:txBody>
          <a:bodyPr wrap="square" rtlCol="0">
            <a:spAutoFit/>
          </a:bodyPr>
          <a:lstStyle/>
          <a:p>
            <a:pPr algn="r"/>
            <a:r>
              <a:rPr lang="en-US" altLang="zh-CN" sz="2800" spc="150" dirty="0">
                <a:solidFill>
                  <a:schemeClr val="bg1"/>
                </a:solidFill>
                <a:latin typeface="微软雅黑" panose="020B0503020204020204" pitchFamily="34" charset="-122"/>
                <a:ea typeface="微软雅黑" panose="020B0503020204020204" pitchFamily="34" charset="-122"/>
              </a:rPr>
              <a:t>6.</a:t>
            </a:r>
            <a:r>
              <a:rPr lang="zh-CN" altLang="en-US" sz="2800" spc="150" dirty="0">
                <a:solidFill>
                  <a:schemeClr val="bg1"/>
                </a:solidFill>
                <a:latin typeface="微软雅黑" panose="020B0503020204020204" pitchFamily="34" charset="-122"/>
                <a:ea typeface="微软雅黑" panose="020B0503020204020204" pitchFamily="34" charset="-122"/>
              </a:rPr>
              <a:t>总结与讨论</a:t>
            </a:r>
            <a:endParaRPr lang="zh-TW" altLang="en-US" sz="2800" spc="15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B30FAF78-A450-43CF-AD6D-C0E860A3BE29}"/>
              </a:ext>
            </a:extLst>
          </p:cNvPr>
          <p:cNvSpPr txBox="1"/>
          <p:nvPr/>
        </p:nvSpPr>
        <p:spPr>
          <a:xfrm>
            <a:off x="833522" y="3848857"/>
            <a:ext cx="2960166" cy="523221"/>
          </a:xfrm>
          <a:prstGeom prst="rect">
            <a:avLst/>
          </a:prstGeom>
          <a:solidFill>
            <a:srgbClr val="0171C5"/>
          </a:solidFill>
          <a:ln>
            <a:solidFill>
              <a:srgbClr val="0171C5"/>
            </a:solidFill>
          </a:ln>
        </p:spPr>
        <p:txBody>
          <a:bodyPr wrap="square" rtlCol="0">
            <a:spAutoFit/>
          </a:bodyPr>
          <a:lstStyle/>
          <a:p>
            <a:pPr algn="r"/>
            <a:r>
              <a:rPr lang="en-US" altLang="zh-CN" sz="2800" spc="150" dirty="0">
                <a:solidFill>
                  <a:schemeClr val="bg1"/>
                </a:solidFill>
                <a:latin typeface="微软雅黑" panose="020B0503020204020204" pitchFamily="34" charset="-122"/>
                <a:ea typeface="微软雅黑" panose="020B0503020204020204" pitchFamily="34" charset="-122"/>
              </a:rPr>
              <a:t>5.</a:t>
            </a:r>
            <a:r>
              <a:rPr lang="zh-CN" altLang="en-US" sz="2800" spc="150" dirty="0">
                <a:solidFill>
                  <a:schemeClr val="bg1"/>
                </a:solidFill>
                <a:latin typeface="微软雅黑" panose="020B0503020204020204" pitchFamily="34" charset="-122"/>
                <a:ea typeface="微软雅黑" panose="020B0503020204020204" pitchFamily="34" charset="-122"/>
              </a:rPr>
              <a:t>对比实验</a:t>
            </a:r>
            <a:endParaRPr lang="zh-TW" altLang="en-US" sz="2800" spc="150" dirty="0">
              <a:solidFill>
                <a:schemeClr val="bg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A1794FCD-4EA3-4C1C-BBD9-4DFF40A5912C}"/>
              </a:ext>
            </a:extLst>
          </p:cNvPr>
          <p:cNvSpPr txBox="1"/>
          <p:nvPr/>
        </p:nvSpPr>
        <p:spPr>
          <a:xfrm>
            <a:off x="9187174" y="2107526"/>
            <a:ext cx="2873319" cy="523220"/>
          </a:xfrm>
          <a:prstGeom prst="rect">
            <a:avLst/>
          </a:prstGeom>
          <a:solidFill>
            <a:srgbClr val="0171C5"/>
          </a:solidFill>
          <a:ln>
            <a:solidFill>
              <a:srgbClr val="0171C5"/>
            </a:solidFill>
          </a:ln>
        </p:spPr>
        <p:txBody>
          <a:bodyPr wrap="square" rtlCol="0">
            <a:spAutoFit/>
          </a:bodyPr>
          <a:lstStyle/>
          <a:p>
            <a:pPr algn="r"/>
            <a:r>
              <a:rPr lang="en-US" altLang="zh-CN" sz="2800" spc="150" dirty="0">
                <a:solidFill>
                  <a:schemeClr val="bg1"/>
                </a:solidFill>
                <a:latin typeface="微软雅黑" panose="020B0503020204020204" pitchFamily="34" charset="-122"/>
                <a:ea typeface="微软雅黑" panose="020B0503020204020204" pitchFamily="34" charset="-122"/>
              </a:rPr>
              <a:t>2.</a:t>
            </a:r>
            <a:r>
              <a:rPr lang="zh-CN" altLang="en-US" sz="2800" spc="150" dirty="0">
                <a:solidFill>
                  <a:schemeClr val="bg1"/>
                </a:solidFill>
                <a:latin typeface="微软雅黑" panose="020B0503020204020204" pitchFamily="34" charset="-122"/>
                <a:ea typeface="微软雅黑" panose="020B0503020204020204" pitchFamily="34" charset="-122"/>
              </a:rPr>
              <a:t>论文背景</a:t>
            </a:r>
            <a:endParaRPr lang="zh-TW" altLang="en-US" sz="2800" spc="150" dirty="0">
              <a:solidFill>
                <a:schemeClr val="bg1"/>
              </a:solidFill>
              <a:latin typeface="微软雅黑" panose="020B0503020204020204" pitchFamily="34" charset="-122"/>
              <a:ea typeface="微软雅黑" panose="020B0503020204020204" pitchFamily="34" charset="-122"/>
            </a:endParaRPr>
          </a:p>
        </p:txBody>
      </p:sp>
      <p:sp>
        <p:nvSpPr>
          <p:cNvPr id="26" name="流程图: 决策 25"/>
          <p:cNvSpPr/>
          <p:nvPr/>
        </p:nvSpPr>
        <p:spPr>
          <a:xfrm>
            <a:off x="5029036" y="1184941"/>
            <a:ext cx="2767904" cy="2291630"/>
          </a:xfrm>
          <a:prstGeom prst="flowChartDecision">
            <a:avLst/>
          </a:prstGeom>
          <a:solidFill>
            <a:srgbClr val="004F8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7" name="流程图: 决策 26"/>
          <p:cNvSpPr/>
          <p:nvPr/>
        </p:nvSpPr>
        <p:spPr>
          <a:xfrm>
            <a:off x="5015368" y="559047"/>
            <a:ext cx="2767904" cy="2291630"/>
          </a:xfrm>
          <a:prstGeom prst="flowChartDecision">
            <a:avLst/>
          </a:prstGeom>
          <a:solidFill>
            <a:srgbClr val="0171C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30FAF78-A450-43CF-AD6D-C0E860A3BE29}"/>
              </a:ext>
            </a:extLst>
          </p:cNvPr>
          <p:cNvSpPr txBox="1"/>
          <p:nvPr/>
        </p:nvSpPr>
        <p:spPr>
          <a:xfrm>
            <a:off x="833522" y="2632324"/>
            <a:ext cx="2960166" cy="523221"/>
          </a:xfrm>
          <a:prstGeom prst="rect">
            <a:avLst/>
          </a:prstGeom>
          <a:solidFill>
            <a:srgbClr val="0171C5"/>
          </a:solidFill>
          <a:ln>
            <a:solidFill>
              <a:srgbClr val="0171C5"/>
            </a:solidFill>
          </a:ln>
        </p:spPr>
        <p:txBody>
          <a:bodyPr wrap="square" rtlCol="0">
            <a:spAutoFit/>
          </a:bodyPr>
          <a:lstStyle/>
          <a:p>
            <a:pPr algn="r"/>
            <a:r>
              <a:rPr lang="en-US" altLang="zh-CN" sz="2800" spc="150" dirty="0">
                <a:solidFill>
                  <a:schemeClr val="bg1"/>
                </a:solidFill>
                <a:latin typeface="微软雅黑" panose="020B0503020204020204" pitchFamily="34" charset="-122"/>
                <a:ea typeface="微软雅黑" panose="020B0503020204020204" pitchFamily="34" charset="-122"/>
              </a:rPr>
              <a:t>3.</a:t>
            </a:r>
            <a:r>
              <a:rPr lang="zh-CN" altLang="en-US" sz="2800" spc="150" dirty="0">
                <a:solidFill>
                  <a:schemeClr val="bg1"/>
                </a:solidFill>
                <a:latin typeface="微软雅黑" panose="020B0503020204020204" pitchFamily="34" charset="-122"/>
                <a:ea typeface="微软雅黑" panose="020B0503020204020204" pitchFamily="34" charset="-122"/>
              </a:rPr>
              <a:t>特征特性分析</a:t>
            </a:r>
            <a:endParaRPr lang="zh-TW" altLang="en-US" sz="2800" spc="150" dirty="0">
              <a:solidFill>
                <a:schemeClr val="bg1"/>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3892363" y="2893935"/>
            <a:ext cx="1220940"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0F48D50-F4A0-4595-BEBE-023774FC8F16}"/>
              </a:ext>
            </a:extLst>
          </p:cNvPr>
          <p:cNvSpPr txBox="1"/>
          <p:nvPr/>
        </p:nvSpPr>
        <p:spPr>
          <a:xfrm>
            <a:off x="9187175" y="3245844"/>
            <a:ext cx="2873319" cy="523220"/>
          </a:xfrm>
          <a:prstGeom prst="rect">
            <a:avLst/>
          </a:prstGeom>
          <a:solidFill>
            <a:srgbClr val="0171C5"/>
          </a:solidFill>
          <a:ln>
            <a:solidFill>
              <a:srgbClr val="0171C5"/>
            </a:solidFill>
          </a:ln>
        </p:spPr>
        <p:txBody>
          <a:bodyPr wrap="square" rtlCol="0">
            <a:spAutoFit/>
          </a:bodyPr>
          <a:lstStyle/>
          <a:p>
            <a:pPr algn="r"/>
            <a:r>
              <a:rPr lang="en-US" altLang="zh-CN" sz="2800" spc="150" dirty="0">
                <a:solidFill>
                  <a:schemeClr val="bg1"/>
                </a:solidFill>
                <a:latin typeface="微软雅黑" panose="020B0503020204020204" pitchFamily="34" charset="-122"/>
                <a:ea typeface="微软雅黑" panose="020B0503020204020204" pitchFamily="34" charset="-122"/>
              </a:rPr>
              <a:t>4.</a:t>
            </a:r>
            <a:r>
              <a:rPr lang="zh-CN" altLang="en-US" sz="2800" spc="150" dirty="0">
                <a:solidFill>
                  <a:schemeClr val="bg1"/>
                </a:solidFill>
                <a:latin typeface="微软雅黑" panose="020B0503020204020204" pitchFamily="34" charset="-122"/>
                <a:ea typeface="微软雅黑" panose="020B0503020204020204" pitchFamily="34" charset="-122"/>
              </a:rPr>
              <a:t>提出的方法</a:t>
            </a:r>
            <a:endParaRPr lang="zh-TW" altLang="en-US" sz="2800" spc="150"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7816510" y="3484679"/>
            <a:ext cx="1220940"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715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AF0D86-13D3-4135-84D4-C44844BE787D}"/>
              </a:ext>
            </a:extLst>
          </p:cNvPr>
          <p:cNvSpPr>
            <a:spLocks noGrp="1"/>
          </p:cNvSpPr>
          <p:nvPr>
            <p:ph type="title"/>
          </p:nvPr>
        </p:nvSpPr>
        <p:spPr/>
        <p:txBody>
          <a:bodyPr/>
          <a:lstStyle/>
          <a:p>
            <a:r>
              <a:rPr lang="zh-CN" altLang="en-US" dirty="0"/>
              <a:t>自适应融合方法与普通加权方法效果对比</a:t>
            </a:r>
          </a:p>
        </p:txBody>
      </p:sp>
      <p:sp>
        <p:nvSpPr>
          <p:cNvPr id="5" name="矩形 4">
            <a:extLst>
              <a:ext uri="{FF2B5EF4-FFF2-40B4-BE49-F238E27FC236}">
                <a16:creationId xmlns:a16="http://schemas.microsoft.com/office/drawing/2014/main" id="{338B0277-F0BD-40DE-BF26-326CF5AE7033}"/>
              </a:ext>
            </a:extLst>
          </p:cNvPr>
          <p:cNvSpPr/>
          <p:nvPr/>
        </p:nvSpPr>
        <p:spPr>
          <a:xfrm>
            <a:off x="809303" y="1240842"/>
            <a:ext cx="8696588"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固定权重和融合模型方法性能对比；</a:t>
            </a:r>
            <a:endParaRPr lang="en-US" altLang="zh-CN" dirty="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095824" y="1671134"/>
            <a:ext cx="8067413" cy="2477665"/>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879F16D-D5C3-4C60-B250-936D336DEC4F}"/>
                  </a:ext>
                </a:extLst>
              </p:cNvPr>
              <p:cNvSpPr/>
              <p:nvPr/>
            </p:nvSpPr>
            <p:spPr>
              <a:xfrm>
                <a:off x="1393004" y="4253125"/>
                <a:ext cx="9269789" cy="923330"/>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Ours Fusion</a:t>
                </a:r>
                <a:r>
                  <a:rPr lang="zh-CN" altLang="en-US" dirty="0">
                    <a:latin typeface="Times New Roman" panose="02020603050405020304" pitchFamily="18" charset="0"/>
                    <a:ea typeface="宋体" panose="02010600030101010101" pitchFamily="2" charset="-122"/>
                  </a:rPr>
                  <a:t>：单独处理深层特征和浅层特征，即自动调整</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zh-CN" altLang="en-US" i="1">
                            <a:latin typeface="Cambria Math" panose="02040503050406030204" pitchFamily="18" charset="0"/>
                            <a:ea typeface="宋体" panose="02010600030101010101" pitchFamily="2" charset="-122"/>
                          </a:rPr>
                          <m:t>𝛽</m:t>
                        </m:r>
                      </m:e>
                      <m:sub>
                        <m:r>
                          <m:rPr>
                            <m:sty m:val="p"/>
                          </m:rPr>
                          <a:rPr lang="en-US" altLang="zh-CN" i="1">
                            <a:latin typeface="Cambria Math" panose="02040503050406030204" pitchFamily="18" charset="0"/>
                            <a:ea typeface="宋体" panose="02010600030101010101" pitchFamily="2" charset="-122"/>
                          </a:rPr>
                          <m:t>s</m:t>
                        </m:r>
                      </m:sub>
                    </m:sSub>
                    <m:r>
                      <a:rPr lang="en-US" altLang="zh-CN" i="1">
                        <a:latin typeface="Cambria Math" panose="02040503050406030204" pitchFamily="18" charset="0"/>
                        <a:ea typeface="宋体" panose="02010600030101010101" pitchFamily="2" charset="-122"/>
                      </a:rPr>
                      <m:t> </m:t>
                    </m:r>
                  </m:oMath>
                </a14:m>
                <a:r>
                  <a:rPr lang="zh-CN" altLang="en-US" dirty="0">
                    <a:latin typeface="Times New Roman" panose="02020603050405020304" pitchFamily="18" charset="0"/>
                    <a:ea typeface="宋体" panose="02010600030101010101" pitchFamily="2" charset="-122"/>
                  </a:rPr>
                  <a:t>和</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zh-CN" altLang="en-US" i="1">
                            <a:latin typeface="Cambria Math" panose="02040503050406030204" pitchFamily="18" charset="0"/>
                            <a:ea typeface="宋体" panose="02010600030101010101" pitchFamily="2" charset="-122"/>
                          </a:rPr>
                          <m:t>𝛽</m:t>
                        </m:r>
                      </m:e>
                      <m:sub>
                        <m:r>
                          <m:rPr>
                            <m:sty m:val="p"/>
                          </m:rPr>
                          <a:rPr lang="en-US" altLang="zh-CN" i="1" smtClean="0">
                            <a:latin typeface="Cambria Math" panose="02040503050406030204" pitchFamily="18" charset="0"/>
                            <a:ea typeface="宋体" panose="02010600030101010101" pitchFamily="2" charset="-122"/>
                          </a:rPr>
                          <m:t>d</m:t>
                        </m:r>
                      </m:sub>
                    </m:sSub>
                    <m:r>
                      <a:rPr lang="en-US" altLang="zh-CN" i="1">
                        <a:latin typeface="Cambria Math" panose="02040503050406030204" pitchFamily="18" charset="0"/>
                        <a:ea typeface="宋体" panose="02010600030101010101" pitchFamily="2" charset="-122"/>
                      </a:rPr>
                      <m:t> </m:t>
                    </m:r>
                  </m:oMath>
                </a14:m>
                <a:r>
                  <a:rPr lang="zh-CN" altLang="en-US" dirty="0">
                    <a:latin typeface="Times New Roman" panose="02020603050405020304" pitchFamily="18" charset="0"/>
                    <a:ea typeface="宋体" panose="02010600030101010101" pitchFamily="2" charset="-122"/>
                  </a:rPr>
                  <a:t>的值；</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Ours Sum</a:t>
                </a:r>
                <a:r>
                  <a:rPr lang="zh-CN" altLang="en-US" dirty="0">
                    <a:latin typeface="Times New Roman" panose="02020603050405020304" pitchFamily="18" charset="0"/>
                    <a:ea typeface="宋体" panose="02010600030101010101" pitchFamily="2" charset="-122"/>
                  </a:rPr>
                  <a:t>：单独处理深层特征和浅层特征，但是固定浅层特征权重</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zh-CN" altLang="en-US" i="1" smtClean="0">
                            <a:latin typeface="Cambria Math" panose="02040503050406030204" pitchFamily="18" charset="0"/>
                            <a:ea typeface="宋体" panose="02010600030101010101" pitchFamily="2" charset="-122"/>
                          </a:rPr>
                          <m:t>𝛽</m:t>
                        </m:r>
                      </m:e>
                      <m:sub>
                        <m:r>
                          <m:rPr>
                            <m:sty m:val="p"/>
                          </m:rPr>
                          <a:rPr lang="en-US" altLang="zh-CN" i="1">
                            <a:latin typeface="Cambria Math" panose="02040503050406030204" pitchFamily="18" charset="0"/>
                            <a:ea typeface="宋体" panose="02010600030101010101" pitchFamily="2" charset="-122"/>
                          </a:rPr>
                          <m:t>s</m:t>
                        </m:r>
                      </m:sub>
                    </m:sSub>
                    <m:r>
                      <a:rPr lang="zh-CN" altLang="en-US" i="1">
                        <a:latin typeface="Cambria Math" panose="02040503050406030204" pitchFamily="18" charset="0"/>
                        <a:ea typeface="宋体" panose="02010600030101010101" pitchFamily="2" charset="-122"/>
                      </a:rPr>
                      <m:t>，</m:t>
                    </m:r>
                  </m:oMath>
                </a14:m>
                <a:r>
                  <a:rPr lang="zh-CN" altLang="en-US" dirty="0">
                    <a:latin typeface="Times New Roman" panose="02020603050405020304" pitchFamily="18" charset="0"/>
                    <a:ea typeface="宋体" panose="02010600030101010101" pitchFamily="2" charset="-122"/>
                  </a:rPr>
                  <a:t>并且</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zh-CN" altLang="en-US" i="1">
                            <a:latin typeface="Cambria Math" panose="02040503050406030204" pitchFamily="18" charset="0"/>
                            <a:ea typeface="宋体" panose="02010600030101010101" pitchFamily="2" charset="-122"/>
                          </a:rPr>
                          <m:t>𝛽</m:t>
                        </m:r>
                      </m:e>
                      <m:sub>
                        <m:r>
                          <m:rPr>
                            <m:sty m:val="p"/>
                          </m:rPr>
                          <a:rPr lang="en-US" altLang="zh-CN" i="1" smtClean="0">
                            <a:latin typeface="Cambria Math" panose="02040503050406030204" pitchFamily="18" charset="0"/>
                            <a:ea typeface="宋体" panose="02010600030101010101" pitchFamily="2" charset="-122"/>
                          </a:rPr>
                          <m:t>d</m:t>
                        </m:r>
                      </m:sub>
                    </m:sSub>
                    <m:r>
                      <a:rPr lang="en-US" altLang="zh-CN" b="0" i="1" smtClean="0">
                        <a:latin typeface="Cambria Math" panose="02040503050406030204" pitchFamily="18" charset="0"/>
                        <a:ea typeface="宋体" panose="02010600030101010101" pitchFamily="2" charset="-122"/>
                      </a:rPr>
                      <m:t>=1−</m:t>
                    </m:r>
                    <m:sSub>
                      <m:sSubPr>
                        <m:ctrlPr>
                          <a:rPr lang="en-US" altLang="zh-CN" i="1">
                            <a:latin typeface="Cambria Math" panose="02040503050406030204" pitchFamily="18" charset="0"/>
                            <a:ea typeface="宋体" panose="02010600030101010101" pitchFamily="2" charset="-122"/>
                          </a:rPr>
                        </m:ctrlPr>
                      </m:sSubPr>
                      <m:e>
                        <m:r>
                          <a:rPr lang="zh-CN" altLang="en-US" i="1">
                            <a:latin typeface="Cambria Math" panose="02040503050406030204" pitchFamily="18" charset="0"/>
                            <a:ea typeface="宋体" panose="02010600030101010101" pitchFamily="2" charset="-122"/>
                          </a:rPr>
                          <m:t>𝛽</m:t>
                        </m:r>
                      </m:e>
                      <m:sub>
                        <m:r>
                          <m:rPr>
                            <m:sty m:val="p"/>
                          </m:rPr>
                          <a:rPr lang="en-US" altLang="zh-CN" i="1">
                            <a:latin typeface="Cambria Math" panose="02040503050406030204" pitchFamily="18" charset="0"/>
                            <a:ea typeface="宋体" panose="02010600030101010101" pitchFamily="2" charset="-122"/>
                          </a:rPr>
                          <m:t>s</m:t>
                        </m:r>
                      </m:sub>
                    </m:sSub>
                    <m:r>
                      <a:rPr lang="zh-CN" altLang="en-US" i="1">
                        <a:latin typeface="Cambria Math" panose="02040503050406030204" pitchFamily="18" charset="0"/>
                        <a:ea typeface="宋体" panose="02010600030101010101" pitchFamily="2" charset="-122"/>
                      </a:rPr>
                      <m:t>；</m:t>
                    </m:r>
                  </m:oMath>
                </a14:m>
                <a:r>
                  <a:rPr lang="en-US" altLang="zh-CN" dirty="0">
                    <a:latin typeface="Times New Roman" panose="02020603050405020304" pitchFamily="18" charset="0"/>
                    <a:ea typeface="宋体" panose="02010600030101010101" pitchFamily="2" charset="-122"/>
                  </a:rPr>
                  <a:t> ECO</a:t>
                </a:r>
                <a:r>
                  <a:rPr lang="zh-CN" altLang="en-US" dirty="0">
                    <a:latin typeface="Times New Roman" panose="02020603050405020304" pitchFamily="18" charset="0"/>
                    <a:ea typeface="宋体" panose="02010600030101010101" pitchFamily="2" charset="-122"/>
                  </a:rPr>
                  <a:t>：对</a:t>
                </a:r>
                <a:r>
                  <a:rPr lang="en-US" altLang="zh-CN" dirty="0">
                    <a:latin typeface="Times New Roman" panose="02020603050405020304" pitchFamily="18" charset="0"/>
                    <a:ea typeface="宋体" panose="02010600030101010101" pitchFamily="2" charset="-122"/>
                  </a:rPr>
                  <a:t>ECO</a:t>
                </a:r>
                <a:r>
                  <a:rPr lang="zh-CN" altLang="en-US" dirty="0">
                    <a:latin typeface="Times New Roman" panose="02020603050405020304" pitchFamily="18" charset="0"/>
                    <a:ea typeface="宋体" panose="02010600030101010101" pitchFamily="2" charset="-122"/>
                  </a:rPr>
                  <a:t>模型使用与</a:t>
                </a:r>
                <a:r>
                  <a:rPr lang="en-US" altLang="zh-CN" dirty="0">
                    <a:latin typeface="Times New Roman" panose="02020603050405020304" pitchFamily="18" charset="0"/>
                    <a:ea typeface="宋体" panose="02010600030101010101" pitchFamily="2" charset="-122"/>
                  </a:rPr>
                  <a:t>Ours Fusion</a:t>
                </a:r>
                <a:r>
                  <a:rPr lang="zh-CN" altLang="en-US" dirty="0">
                    <a:latin typeface="Times New Roman" panose="02020603050405020304" pitchFamily="18" charset="0"/>
                    <a:ea typeface="宋体" panose="02010600030101010101" pitchFamily="2" charset="-122"/>
                  </a:rPr>
                  <a:t>相同的</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zh-CN" altLang="en-US" i="1">
                            <a:latin typeface="Cambria Math" panose="02040503050406030204" pitchFamily="18" charset="0"/>
                            <a:ea typeface="宋体" panose="02010600030101010101" pitchFamily="2" charset="-122"/>
                          </a:rPr>
                          <m:t>𝛽</m:t>
                        </m:r>
                      </m:e>
                      <m:sub>
                        <m:r>
                          <m:rPr>
                            <m:sty m:val="p"/>
                          </m:rPr>
                          <a:rPr lang="en-US" altLang="zh-CN" i="1">
                            <a:latin typeface="Cambria Math" panose="02040503050406030204" pitchFamily="18" charset="0"/>
                            <a:ea typeface="宋体" panose="02010600030101010101" pitchFamily="2" charset="-122"/>
                          </a:rPr>
                          <m:t>s</m:t>
                        </m:r>
                      </m:sub>
                    </m:sSub>
                    <m:r>
                      <a:rPr lang="en-US" altLang="zh-CN" i="1">
                        <a:latin typeface="Cambria Math" panose="02040503050406030204" pitchFamily="18" charset="0"/>
                        <a:ea typeface="宋体" panose="02010600030101010101" pitchFamily="2" charset="-122"/>
                      </a:rPr>
                      <m:t> </m:t>
                    </m:r>
                  </m:oMath>
                </a14:m>
                <a:r>
                  <a:rPr lang="zh-CN" altLang="en-US" dirty="0">
                    <a:latin typeface="Times New Roman" panose="02020603050405020304" pitchFamily="18" charset="0"/>
                    <a:ea typeface="宋体" panose="02010600030101010101" pitchFamily="2" charset="-122"/>
                  </a:rPr>
                  <a:t>和</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zh-CN" altLang="en-US" i="1">
                            <a:latin typeface="Cambria Math" panose="02040503050406030204" pitchFamily="18" charset="0"/>
                            <a:ea typeface="宋体" panose="02010600030101010101" pitchFamily="2" charset="-122"/>
                          </a:rPr>
                          <m:t>𝛽</m:t>
                        </m:r>
                      </m:e>
                      <m:sub>
                        <m:r>
                          <m:rPr>
                            <m:sty m:val="p"/>
                          </m:rPr>
                          <a:rPr lang="en-US" altLang="zh-CN" i="1">
                            <a:latin typeface="Cambria Math" panose="02040503050406030204" pitchFamily="18" charset="0"/>
                            <a:ea typeface="宋体" panose="02010600030101010101" pitchFamily="2" charset="-122"/>
                          </a:rPr>
                          <m:t>d</m:t>
                        </m:r>
                      </m:sub>
                    </m:sSub>
                    <m:r>
                      <a:rPr lang="en-US" altLang="zh-CN" i="1">
                        <a:latin typeface="Cambria Math" panose="02040503050406030204" pitchFamily="18" charset="0"/>
                        <a:ea typeface="宋体" panose="02010600030101010101" pitchFamily="2" charset="-122"/>
                      </a:rPr>
                      <m:t> </m:t>
                    </m:r>
                  </m:oMath>
                </a14:m>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mc:Choice>
        <mc:Fallback xmlns="">
          <p:sp>
            <p:nvSpPr>
              <p:cNvPr id="6" name="矩形 5">
                <a:extLst>
                  <a:ext uri="{FF2B5EF4-FFF2-40B4-BE49-F238E27FC236}">
                    <a16:creationId xmlns:a16="http://schemas.microsoft.com/office/drawing/2014/main" id="{E879F16D-D5C3-4C60-B250-936D336DEC4F}"/>
                  </a:ext>
                </a:extLst>
              </p:cNvPr>
              <p:cNvSpPr>
                <a:spLocks noRot="1" noChangeAspect="1" noMove="1" noResize="1" noEditPoints="1" noAdjustHandles="1" noChangeArrowheads="1" noChangeShapeType="1" noTextEdit="1"/>
              </p:cNvSpPr>
              <p:nvPr/>
            </p:nvSpPr>
            <p:spPr>
              <a:xfrm>
                <a:off x="1393004" y="4253125"/>
                <a:ext cx="9269789" cy="923330"/>
              </a:xfrm>
              <a:prstGeom prst="rect">
                <a:avLst/>
              </a:prstGeom>
              <a:blipFill>
                <a:blip r:embed="rId3"/>
                <a:stretch>
                  <a:fillRect l="-592" t="-5298" b="-1059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A7118747-0F53-42D6-883C-BE32590D97AF}"/>
              </a:ext>
            </a:extLst>
          </p:cNvPr>
          <p:cNvSpPr/>
          <p:nvPr/>
        </p:nvSpPr>
        <p:spPr>
          <a:xfrm>
            <a:off x="943424" y="5445023"/>
            <a:ext cx="9269789" cy="646331"/>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对深层特征和浅层特征单独处理能取得很好的效果；</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自适应融合的效果优于简单加权的方法。</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77809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AF0D86-13D3-4135-84D4-C44844BE787D}"/>
              </a:ext>
            </a:extLst>
          </p:cNvPr>
          <p:cNvSpPr>
            <a:spLocks noGrp="1"/>
          </p:cNvSpPr>
          <p:nvPr>
            <p:ph type="title"/>
          </p:nvPr>
        </p:nvSpPr>
        <p:spPr/>
        <p:txBody>
          <a:bodyPr/>
          <a:lstStyle/>
          <a:p>
            <a:r>
              <a:rPr lang="zh-CN" altLang="en-US" dirty="0"/>
              <a:t>自适应融合方法的权重变化</a:t>
            </a:r>
          </a:p>
        </p:txBody>
      </p:sp>
      <p:sp>
        <p:nvSpPr>
          <p:cNvPr id="5" name="矩形 4">
            <a:extLst>
              <a:ext uri="{FF2B5EF4-FFF2-40B4-BE49-F238E27FC236}">
                <a16:creationId xmlns:a16="http://schemas.microsoft.com/office/drawing/2014/main" id="{338B0277-F0BD-40DE-BF26-326CF5AE7033}"/>
              </a:ext>
            </a:extLst>
          </p:cNvPr>
          <p:cNvSpPr/>
          <p:nvPr/>
        </p:nvSpPr>
        <p:spPr>
          <a:xfrm>
            <a:off x="918024" y="1215516"/>
            <a:ext cx="8696588"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在目标图像变化时，自适应融合方法中深度特征和浅层特征权重值的变化</a:t>
            </a:r>
            <a:endParaRPr lang="en-US" altLang="zh-CN"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979442" y="1726327"/>
            <a:ext cx="9284698" cy="2688736"/>
          </a:xfrm>
          <a:prstGeom prst="rect">
            <a:avLst/>
          </a:prstGeom>
        </p:spPr>
      </p:pic>
      <p:sp>
        <p:nvSpPr>
          <p:cNvPr id="6" name="矩形 5">
            <a:extLst>
              <a:ext uri="{FF2B5EF4-FFF2-40B4-BE49-F238E27FC236}">
                <a16:creationId xmlns:a16="http://schemas.microsoft.com/office/drawing/2014/main" id="{18FECF7C-A722-4375-A7ED-66FC65CA61A5}"/>
              </a:ext>
            </a:extLst>
          </p:cNvPr>
          <p:cNvSpPr/>
          <p:nvPr/>
        </p:nvSpPr>
        <p:spPr>
          <a:xfrm>
            <a:off x="1095824" y="4871264"/>
            <a:ext cx="869658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）在</a:t>
            </a:r>
            <a:r>
              <a:rPr lang="en-US" altLang="zh-CN" dirty="0">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中没有任何的外观变化，浅层特征起到重要作用，权重加大；</a:t>
            </a:r>
            <a:endParaRPr lang="en-US" altLang="zh-CN" dirty="0">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id="{1F8F4464-F973-4910-ADE1-F884645CE0A2}"/>
              </a:ext>
            </a:extLst>
          </p:cNvPr>
          <p:cNvSpPr/>
          <p:nvPr/>
        </p:nvSpPr>
        <p:spPr>
          <a:xfrm>
            <a:off x="1095824" y="5273152"/>
            <a:ext cx="869658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）在</a:t>
            </a:r>
            <a:r>
              <a:rPr lang="en-US" altLang="zh-CN" dirty="0">
                <a:latin typeface="Times New Roman" panose="02020603050405020304" pitchFamily="18" charset="0"/>
                <a:ea typeface="宋体" panose="02010600030101010101" pitchFamily="2" charset="-122"/>
              </a:rPr>
              <a:t>b)</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d)</a:t>
            </a:r>
            <a:r>
              <a:rPr lang="zh-CN" altLang="en-US" dirty="0">
                <a:latin typeface="Times New Roman" panose="02020603050405020304" pitchFamily="18" charset="0"/>
                <a:ea typeface="宋体" panose="02010600030101010101" pitchFamily="2" charset="-122"/>
              </a:rPr>
              <a:t>中遇到遮挡和光照等变化时，需要提高模型的鲁棒性，深度特征权重加大；</a:t>
            </a:r>
            <a:endParaRPr lang="en-US" altLang="zh-CN" dirty="0">
              <a:latin typeface="Times New Roman" panose="02020603050405020304" pitchFamily="18" charset="0"/>
              <a:ea typeface="宋体" panose="02010600030101010101" pitchFamily="2" charset="-122"/>
            </a:endParaRPr>
          </a:p>
        </p:txBody>
      </p:sp>
      <p:sp>
        <p:nvSpPr>
          <p:cNvPr id="8" name="矩形 7">
            <a:extLst>
              <a:ext uri="{FF2B5EF4-FFF2-40B4-BE49-F238E27FC236}">
                <a16:creationId xmlns:a16="http://schemas.microsoft.com/office/drawing/2014/main" id="{4732F04E-F8F0-4EFA-AF3A-A5390274F7B5}"/>
              </a:ext>
            </a:extLst>
          </p:cNvPr>
          <p:cNvSpPr/>
          <p:nvPr/>
        </p:nvSpPr>
        <p:spPr>
          <a:xfrm>
            <a:off x="1095824" y="5675040"/>
            <a:ext cx="869658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）在</a:t>
            </a:r>
            <a:r>
              <a:rPr lang="en-US" altLang="zh-CN" dirty="0">
                <a:latin typeface="Times New Roman" panose="02020603050405020304" pitchFamily="18" charset="0"/>
                <a:ea typeface="宋体" panose="02010600030101010101" pitchFamily="2" charset="-122"/>
              </a:rPr>
              <a:t>c)</a:t>
            </a:r>
            <a:r>
              <a:rPr lang="zh-CN" altLang="en-US" dirty="0">
                <a:latin typeface="Times New Roman" panose="02020603050405020304" pitchFamily="18" charset="0"/>
                <a:ea typeface="宋体" panose="02010600030101010101" pitchFamily="2" charset="-122"/>
              </a:rPr>
              <a:t>中遇到尺度变化时，需要提高模型的精度性，浅层特征权重加大；</a:t>
            </a:r>
            <a:endParaRPr lang="en-US" altLang="zh-CN" dirty="0">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4D5D4F0E-E0BD-4D82-A54F-F16C2A6CF823}"/>
              </a:ext>
            </a:extLst>
          </p:cNvPr>
          <p:cNvSpPr/>
          <p:nvPr/>
        </p:nvSpPr>
        <p:spPr>
          <a:xfrm>
            <a:off x="1095824" y="6088336"/>
            <a:ext cx="869658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）我们的自适应方法能够根据数据特征自动条件深度特征和浅层特征的权重。</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07497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AF0D86-13D3-4135-84D4-C44844BE787D}"/>
              </a:ext>
            </a:extLst>
          </p:cNvPr>
          <p:cNvSpPr>
            <a:spLocks noGrp="1"/>
          </p:cNvSpPr>
          <p:nvPr>
            <p:ph type="title"/>
          </p:nvPr>
        </p:nvSpPr>
        <p:spPr/>
        <p:txBody>
          <a:bodyPr/>
          <a:lstStyle/>
          <a:p>
            <a:r>
              <a:rPr lang="zh-CN" altLang="en-US" dirty="0"/>
              <a:t>提出的方法与</a:t>
            </a:r>
            <a:r>
              <a:rPr lang="en-US" altLang="zh-CN" dirty="0"/>
              <a:t>ECO</a:t>
            </a:r>
            <a:r>
              <a:rPr lang="zh-CN" altLang="en-US" dirty="0"/>
              <a:t>方法对比</a:t>
            </a:r>
          </a:p>
        </p:txBody>
      </p:sp>
      <p:sp>
        <p:nvSpPr>
          <p:cNvPr id="5" name="矩形 4">
            <a:extLst>
              <a:ext uri="{FF2B5EF4-FFF2-40B4-BE49-F238E27FC236}">
                <a16:creationId xmlns:a16="http://schemas.microsoft.com/office/drawing/2014/main" id="{338B0277-F0BD-40DE-BF26-326CF5AE7033}"/>
              </a:ext>
            </a:extLst>
          </p:cNvPr>
          <p:cNvSpPr/>
          <p:nvPr/>
        </p:nvSpPr>
        <p:spPr>
          <a:xfrm>
            <a:off x="867224" y="1502653"/>
            <a:ext cx="7806876"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提出的方法与</a:t>
            </a:r>
            <a:r>
              <a:rPr lang="en-US" altLang="zh-CN" dirty="0">
                <a:latin typeface="Times New Roman" panose="02020603050405020304" pitchFamily="18" charset="0"/>
                <a:ea typeface="宋体" panose="02010600030101010101" pitchFamily="2" charset="-122"/>
              </a:rPr>
              <a:t>ECO</a:t>
            </a:r>
            <a:r>
              <a:rPr lang="zh-CN" altLang="en-US" dirty="0">
                <a:latin typeface="Times New Roman" panose="02020603050405020304" pitchFamily="18" charset="0"/>
                <a:ea typeface="宋体" panose="02010600030101010101" pitchFamily="2" charset="-122"/>
              </a:rPr>
              <a:t>方法在网络加深时，两者的</a:t>
            </a:r>
            <a:r>
              <a:rPr lang="en-US" altLang="zh-CN" dirty="0">
                <a:latin typeface="Times New Roman" panose="02020603050405020304" pitchFamily="18" charset="0"/>
                <a:ea typeface="宋体" panose="02010600030101010101" pitchFamily="2" charset="-122"/>
              </a:rPr>
              <a:t>AUC </a:t>
            </a:r>
            <a:r>
              <a:rPr lang="zh-CN" altLang="en-US" dirty="0">
                <a:latin typeface="Times New Roman" panose="02020603050405020304" pitchFamily="18" charset="0"/>
                <a:ea typeface="宋体" panose="02010600030101010101" pitchFamily="2" charset="-122"/>
              </a:rPr>
              <a:t>分数对比</a:t>
            </a:r>
            <a:endParaRPr lang="en-US" altLang="zh-CN" dirty="0">
              <a:latin typeface="Times New Roman" panose="02020603050405020304" pitchFamily="18" charset="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1342656" y="2256350"/>
            <a:ext cx="5964155" cy="1172650"/>
          </a:xfrm>
          <a:prstGeom prst="rect">
            <a:avLst/>
          </a:prstGeom>
        </p:spPr>
      </p:pic>
      <p:sp>
        <p:nvSpPr>
          <p:cNvPr id="7" name="矩形 6">
            <a:extLst>
              <a:ext uri="{FF2B5EF4-FFF2-40B4-BE49-F238E27FC236}">
                <a16:creationId xmlns:a16="http://schemas.microsoft.com/office/drawing/2014/main" id="{E76EECC2-F7F9-4C9B-A5E2-F792D78817F4}"/>
              </a:ext>
            </a:extLst>
          </p:cNvPr>
          <p:cNvSpPr/>
          <p:nvPr/>
        </p:nvSpPr>
        <p:spPr>
          <a:xfrm>
            <a:off x="931567" y="4207474"/>
            <a:ext cx="7806876"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使用更深的网络时，</a:t>
            </a:r>
            <a:r>
              <a:rPr lang="en-US" altLang="zh-CN" dirty="0">
                <a:latin typeface="Times New Roman" panose="02020603050405020304" pitchFamily="18" charset="0"/>
                <a:ea typeface="宋体" panose="02010600030101010101" pitchFamily="2" charset="-122"/>
              </a:rPr>
              <a:t>ECO</a:t>
            </a:r>
            <a:r>
              <a:rPr lang="zh-CN" altLang="en-US" dirty="0">
                <a:latin typeface="Times New Roman" panose="02020603050405020304" pitchFamily="18" charset="0"/>
                <a:ea typeface="宋体" panose="02010600030101010101" pitchFamily="2" charset="-122"/>
              </a:rPr>
              <a:t>方法性能没有提升，甚至有降低的趋势；</a:t>
            </a:r>
            <a:endParaRPr lang="en-US" altLang="zh-CN" dirty="0">
              <a:latin typeface="Times New Roman" panose="02020603050405020304" pitchFamily="18" charset="0"/>
              <a:ea typeface="宋体" panose="02010600030101010101" pitchFamily="2" charset="-122"/>
            </a:endParaRPr>
          </a:p>
        </p:txBody>
      </p:sp>
      <p:sp>
        <p:nvSpPr>
          <p:cNvPr id="8" name="矩形 7">
            <a:extLst>
              <a:ext uri="{FF2B5EF4-FFF2-40B4-BE49-F238E27FC236}">
                <a16:creationId xmlns:a16="http://schemas.microsoft.com/office/drawing/2014/main" id="{4CE416D3-8028-4867-95D1-4559030BE620}"/>
              </a:ext>
            </a:extLst>
          </p:cNvPr>
          <p:cNvSpPr/>
          <p:nvPr/>
        </p:nvSpPr>
        <p:spPr>
          <a:xfrm>
            <a:off x="931567" y="4801207"/>
            <a:ext cx="7806876"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使用更深的网络时，我们的方法性能有较为显著的提升；</a:t>
            </a:r>
            <a:endParaRPr lang="en-US" altLang="zh-CN" dirty="0">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7AE6AF5D-6978-4C17-8654-CBFBA15EB003}"/>
              </a:ext>
            </a:extLst>
          </p:cNvPr>
          <p:cNvSpPr/>
          <p:nvPr/>
        </p:nvSpPr>
        <p:spPr>
          <a:xfrm>
            <a:off x="931567" y="5436459"/>
            <a:ext cx="7806876"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3 ECO</a:t>
            </a:r>
            <a:r>
              <a:rPr lang="zh-CN" altLang="en-US" dirty="0">
                <a:latin typeface="Times New Roman" panose="02020603050405020304" pitchFamily="18" charset="0"/>
                <a:ea typeface="宋体" panose="02010600030101010101" pitchFamily="2" charset="-122"/>
              </a:rPr>
              <a:t>方法不能够很好的利用更深层次的特征，而我们的方法可以。</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69735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AF0D86-13D3-4135-84D4-C44844BE787D}"/>
              </a:ext>
            </a:extLst>
          </p:cNvPr>
          <p:cNvSpPr>
            <a:spLocks noGrp="1"/>
          </p:cNvSpPr>
          <p:nvPr>
            <p:ph type="title"/>
          </p:nvPr>
        </p:nvSpPr>
        <p:spPr/>
        <p:txBody>
          <a:bodyPr/>
          <a:lstStyle/>
          <a:p>
            <a:r>
              <a:rPr lang="zh-CN" altLang="en-US" dirty="0"/>
              <a:t>提出的方法与其他方法对比</a:t>
            </a:r>
          </a:p>
        </p:txBody>
      </p:sp>
      <p:sp>
        <p:nvSpPr>
          <p:cNvPr id="5" name="矩形 4">
            <a:extLst>
              <a:ext uri="{FF2B5EF4-FFF2-40B4-BE49-F238E27FC236}">
                <a16:creationId xmlns:a16="http://schemas.microsoft.com/office/drawing/2014/main" id="{338B0277-F0BD-40DE-BF26-326CF5AE7033}"/>
              </a:ext>
            </a:extLst>
          </p:cNvPr>
          <p:cNvSpPr/>
          <p:nvPr/>
        </p:nvSpPr>
        <p:spPr>
          <a:xfrm>
            <a:off x="521912" y="1548373"/>
            <a:ext cx="7806876"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提出的方法与其他的方法在</a:t>
            </a:r>
            <a:r>
              <a:rPr lang="en-US" altLang="zh-CN" dirty="0">
                <a:latin typeface="Times New Roman" panose="02020603050405020304" pitchFamily="18" charset="0"/>
                <a:ea typeface="宋体" panose="02010600030101010101" pitchFamily="2" charset="-122"/>
              </a:rPr>
              <a:t>VOT2017</a:t>
            </a:r>
            <a:r>
              <a:rPr lang="zh-CN" altLang="en-US" dirty="0">
                <a:latin typeface="Times New Roman" panose="02020603050405020304" pitchFamily="18" charset="0"/>
                <a:ea typeface="宋体" panose="02010600030101010101" pitchFamily="2" charset="-122"/>
              </a:rPr>
              <a:t>数据集上的效果对比：</a:t>
            </a:r>
            <a:endParaRPr lang="en-US" altLang="zh-CN" dirty="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689471" y="2225531"/>
            <a:ext cx="10936456" cy="1578855"/>
          </a:xfrm>
          <a:prstGeom prst="rect">
            <a:avLst/>
          </a:prstGeom>
        </p:spPr>
      </p:pic>
      <p:sp>
        <p:nvSpPr>
          <p:cNvPr id="6" name="矩形 5">
            <a:extLst>
              <a:ext uri="{FF2B5EF4-FFF2-40B4-BE49-F238E27FC236}">
                <a16:creationId xmlns:a16="http://schemas.microsoft.com/office/drawing/2014/main" id="{4E55C152-1CC4-4749-B579-D46DB6A1C0FC}"/>
              </a:ext>
            </a:extLst>
          </p:cNvPr>
          <p:cNvSpPr/>
          <p:nvPr/>
        </p:nvSpPr>
        <p:spPr>
          <a:xfrm>
            <a:off x="849572" y="4177740"/>
            <a:ext cx="7806876"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1 MCPF</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Siam DCF</a:t>
            </a:r>
            <a:r>
              <a:rPr lang="zh-CN" altLang="en-US" dirty="0">
                <a:latin typeface="Times New Roman" panose="02020603050405020304" pitchFamily="18" charset="0"/>
                <a:ea typeface="宋体" panose="02010600030101010101" pitchFamily="2" charset="-122"/>
              </a:rPr>
              <a:t>等模型为</a:t>
            </a:r>
            <a:r>
              <a:rPr lang="en-US" altLang="zh-CN" dirty="0">
                <a:latin typeface="Times New Roman" panose="02020603050405020304" pitchFamily="18" charset="0"/>
                <a:ea typeface="宋体" panose="02010600030101010101" pitchFamily="2" charset="-122"/>
              </a:rPr>
              <a:t>VOT2017 top-10</a:t>
            </a:r>
            <a:r>
              <a:rPr lang="zh-CN" altLang="en-US" dirty="0">
                <a:latin typeface="Times New Roman" panose="02020603050405020304" pitchFamily="18" charset="0"/>
                <a:ea typeface="宋体" panose="02010600030101010101" pitchFamily="2" charset="-122"/>
              </a:rPr>
              <a:t>的模型；</a:t>
            </a:r>
            <a:endParaRPr lang="en-US" altLang="zh-CN" dirty="0">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id="{D7A1AD92-115E-44D3-B267-A33CFA83BAB5}"/>
              </a:ext>
            </a:extLst>
          </p:cNvPr>
          <p:cNvSpPr/>
          <p:nvPr/>
        </p:nvSpPr>
        <p:spPr>
          <a:xfrm>
            <a:off x="849572" y="4760424"/>
            <a:ext cx="892688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不管在</a:t>
            </a:r>
            <a:r>
              <a:rPr lang="en-US" altLang="zh-CN" dirty="0">
                <a:latin typeface="Times New Roman" panose="02020603050405020304" pitchFamily="18" charset="0"/>
                <a:ea typeface="宋体" panose="02010600030101010101" pitchFamily="2" charset="-122"/>
              </a:rPr>
              <a:t>EAO</a:t>
            </a:r>
            <a:r>
              <a:rPr lang="zh-CN" altLang="en-US" dirty="0">
                <a:latin typeface="Times New Roman" panose="02020603050405020304" pitchFamily="18" charset="0"/>
                <a:ea typeface="宋体" panose="02010600030101010101" pitchFamily="2" charset="-122"/>
              </a:rPr>
              <a:t>还是</a:t>
            </a:r>
            <a:r>
              <a:rPr lang="en-US" altLang="zh-CN" i="1" dirty="0" err="1">
                <a:latin typeface="Times New Roman" panose="02020603050405020304" pitchFamily="18" charset="0"/>
                <a:ea typeface="宋体" panose="02010600030101010101" pitchFamily="2" charset="-122"/>
              </a:rPr>
              <a:t>roubustness</a:t>
            </a:r>
            <a:r>
              <a:rPr lang="zh-CN" altLang="en-US" dirty="0">
                <a:latin typeface="Times New Roman" panose="02020603050405020304" pitchFamily="18" charset="0"/>
                <a:ea typeface="宋体" panose="02010600030101010101" pitchFamily="2" charset="-122"/>
              </a:rPr>
              <a:t>和</a:t>
            </a:r>
            <a:r>
              <a:rPr lang="en-US" altLang="zh-CN" i="1" dirty="0">
                <a:latin typeface="Times New Roman" panose="02020603050405020304" pitchFamily="18" charset="0"/>
                <a:ea typeface="宋体" panose="02010600030101010101" pitchFamily="2" charset="-122"/>
              </a:rPr>
              <a:t>accuracy</a:t>
            </a:r>
            <a:r>
              <a:rPr lang="zh-CN" altLang="en-US" dirty="0">
                <a:latin typeface="Times New Roman" panose="02020603050405020304" pitchFamily="18" charset="0"/>
                <a:ea typeface="宋体" panose="02010600030101010101" pitchFamily="2" charset="-122"/>
              </a:rPr>
              <a:t>上，我们的方法效果都优于其他的算法模型；</a:t>
            </a:r>
            <a:endParaRPr lang="en-US" altLang="zh-CN" dirty="0">
              <a:latin typeface="Times New Roman" panose="02020603050405020304" pitchFamily="18" charset="0"/>
              <a:ea typeface="宋体" panose="02010600030101010101" pitchFamily="2" charset="-122"/>
            </a:endParaRPr>
          </a:p>
        </p:txBody>
      </p:sp>
      <p:sp>
        <p:nvSpPr>
          <p:cNvPr id="8" name="矩形 7">
            <a:extLst>
              <a:ext uri="{FF2B5EF4-FFF2-40B4-BE49-F238E27FC236}">
                <a16:creationId xmlns:a16="http://schemas.microsoft.com/office/drawing/2014/main" id="{5A7A5565-EF1B-4359-B3AE-A5BBC5565C49}"/>
              </a:ext>
            </a:extLst>
          </p:cNvPr>
          <p:cNvSpPr/>
          <p:nvPr/>
        </p:nvSpPr>
        <p:spPr>
          <a:xfrm>
            <a:off x="849572" y="5289759"/>
            <a:ext cx="8926888" cy="369332"/>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我们的方法既考虑了模型的鲁棒性又考虑了模型的准确性；</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64180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AF0D86-13D3-4135-84D4-C44844BE787D}"/>
              </a:ext>
            </a:extLst>
          </p:cNvPr>
          <p:cNvSpPr>
            <a:spLocks noGrp="1"/>
          </p:cNvSpPr>
          <p:nvPr>
            <p:ph type="title"/>
          </p:nvPr>
        </p:nvSpPr>
        <p:spPr/>
        <p:txBody>
          <a:bodyPr/>
          <a:lstStyle/>
          <a:p>
            <a:r>
              <a:rPr lang="zh-CN" altLang="en-US" dirty="0"/>
              <a:t>提出的方法与其他方法对比</a:t>
            </a:r>
          </a:p>
        </p:txBody>
      </p:sp>
      <p:pic>
        <p:nvPicPr>
          <p:cNvPr id="4" name="图片 3">
            <a:extLst>
              <a:ext uri="{FF2B5EF4-FFF2-40B4-BE49-F238E27FC236}">
                <a16:creationId xmlns:a16="http://schemas.microsoft.com/office/drawing/2014/main" id="{95A30F32-4363-4714-B293-DB1B9FDAF9E8}"/>
              </a:ext>
            </a:extLst>
          </p:cNvPr>
          <p:cNvPicPr>
            <a:picLocks noChangeAspect="1"/>
          </p:cNvPicPr>
          <p:nvPr/>
        </p:nvPicPr>
        <p:blipFill>
          <a:blip r:embed="rId2"/>
          <a:stretch>
            <a:fillRect/>
          </a:stretch>
        </p:blipFill>
        <p:spPr>
          <a:xfrm>
            <a:off x="627962" y="2067364"/>
            <a:ext cx="11023431" cy="3687484"/>
          </a:xfrm>
          <a:prstGeom prst="rect">
            <a:avLst/>
          </a:prstGeom>
        </p:spPr>
      </p:pic>
      <p:sp>
        <p:nvSpPr>
          <p:cNvPr id="9" name="矩形 8">
            <a:extLst>
              <a:ext uri="{FF2B5EF4-FFF2-40B4-BE49-F238E27FC236}">
                <a16:creationId xmlns:a16="http://schemas.microsoft.com/office/drawing/2014/main" id="{58938F8E-92D3-4A91-A0E5-CE80889C401D}"/>
              </a:ext>
            </a:extLst>
          </p:cNvPr>
          <p:cNvSpPr/>
          <p:nvPr/>
        </p:nvSpPr>
        <p:spPr>
          <a:xfrm>
            <a:off x="521912" y="1548373"/>
            <a:ext cx="8286808"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提出的方法与其他的方法在</a:t>
            </a:r>
            <a:r>
              <a:rPr lang="en-US" altLang="zh-CN" dirty="0">
                <a:latin typeface="Times New Roman" panose="02020603050405020304" pitchFamily="18" charset="0"/>
                <a:ea typeface="宋体" panose="02010600030101010101" pitchFamily="2" charset="-122"/>
              </a:rPr>
              <a:t>NFS</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Temple128 </a:t>
            </a:r>
            <a:r>
              <a:rPr lang="zh-CN" altLang="en-US" dirty="0">
                <a:latin typeface="Times New Roman" panose="02020603050405020304" pitchFamily="18" charset="0"/>
                <a:ea typeface="宋体" panose="02010600030101010101" pitchFamily="2" charset="-122"/>
              </a:rPr>
              <a:t>以及</a:t>
            </a:r>
            <a:r>
              <a:rPr lang="en-US" altLang="zh-CN" dirty="0">
                <a:latin typeface="Times New Roman" panose="02020603050405020304" pitchFamily="18" charset="0"/>
                <a:ea typeface="宋体" panose="02010600030101010101" pitchFamily="2" charset="-122"/>
              </a:rPr>
              <a:t>UAV23</a:t>
            </a:r>
            <a:r>
              <a:rPr lang="zh-CN" altLang="en-US" dirty="0">
                <a:latin typeface="Times New Roman" panose="02020603050405020304" pitchFamily="18" charset="0"/>
                <a:ea typeface="宋体" panose="02010600030101010101" pitchFamily="2" charset="-122"/>
              </a:rPr>
              <a:t>数据集上的效果对比：</a:t>
            </a:r>
            <a:endParaRPr lang="en-US" altLang="zh-CN" dirty="0">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613FE024-1BEF-4725-8E15-B79B16789508}"/>
              </a:ext>
            </a:extLst>
          </p:cNvPr>
          <p:cNvSpPr/>
          <p:nvPr/>
        </p:nvSpPr>
        <p:spPr>
          <a:xfrm>
            <a:off x="627963" y="6054659"/>
            <a:ext cx="10084778"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原文附录中还有提出的方法与其他模型的</a:t>
            </a:r>
            <a:r>
              <a:rPr lang="en-US" altLang="zh-CN" i="1" dirty="0">
                <a:latin typeface="Times New Roman" panose="02020603050405020304" pitchFamily="18" charset="0"/>
                <a:ea typeface="宋体" panose="02010600030101010101" pitchFamily="2" charset="-122"/>
              </a:rPr>
              <a:t>precision</a:t>
            </a:r>
            <a:r>
              <a:rPr lang="zh-CN" altLang="en-US" dirty="0">
                <a:latin typeface="Times New Roman" panose="02020603050405020304" pitchFamily="18" charset="0"/>
                <a:ea typeface="宋体" panose="02010600030101010101" pitchFamily="2" charset="-122"/>
              </a:rPr>
              <a:t>结果对比以及在</a:t>
            </a:r>
            <a:r>
              <a:rPr lang="en-US" altLang="zh-CN" dirty="0">
                <a:latin typeface="Times New Roman" panose="02020603050405020304" pitchFamily="18" charset="0"/>
                <a:ea typeface="宋体" panose="02010600030101010101" pitchFamily="2" charset="-122"/>
              </a:rPr>
              <a:t>VOT2016</a:t>
            </a:r>
            <a:r>
              <a:rPr lang="zh-CN" altLang="en-US" dirty="0">
                <a:latin typeface="Times New Roman" panose="02020603050405020304" pitchFamily="18" charset="0"/>
                <a:ea typeface="宋体" panose="02010600030101010101" pitchFamily="2" charset="-122"/>
              </a:rPr>
              <a:t>数据集上的对比结果。</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07268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总结与讨论</a:t>
            </a:r>
            <a:endParaRPr lang="en-US" dirty="0"/>
          </a:p>
        </p:txBody>
      </p:sp>
      <p:sp>
        <p:nvSpPr>
          <p:cNvPr id="14" name="文本框 13"/>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6</a:t>
            </a:r>
            <a:endParaRPr lang="zh-CN" altLang="en-US" sz="60000" dirty="0">
              <a:solidFill>
                <a:srgbClr val="004F8A"/>
              </a:solidFill>
            </a:endParaRPr>
          </a:p>
        </p:txBody>
      </p:sp>
    </p:spTree>
    <p:extLst>
      <p:ext uri="{BB962C8B-B14F-4D97-AF65-F5344CB8AC3E}">
        <p14:creationId xmlns:p14="http://schemas.microsoft.com/office/powerpoint/2010/main" val="664980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总结</a:t>
            </a:r>
          </a:p>
        </p:txBody>
      </p:sp>
      <p:sp>
        <p:nvSpPr>
          <p:cNvPr id="11" name="矩形 10">
            <a:extLst>
              <a:ext uri="{FF2B5EF4-FFF2-40B4-BE49-F238E27FC236}">
                <a16:creationId xmlns:a16="http://schemas.microsoft.com/office/drawing/2014/main" id="{57256D63-97C3-436F-895D-679CF9A31CA6}"/>
              </a:ext>
            </a:extLst>
          </p:cNvPr>
          <p:cNvSpPr/>
          <p:nvPr/>
        </p:nvSpPr>
        <p:spPr>
          <a:xfrm>
            <a:off x="680145" y="986400"/>
            <a:ext cx="9925753" cy="3331938"/>
          </a:xfrm>
          <a:prstGeom prst="rect">
            <a:avLst/>
          </a:prstGeom>
        </p:spPr>
        <p:txBody>
          <a:bodyPr wrap="square">
            <a:spAutoFit/>
          </a:bodyPr>
          <a:lstStyle/>
          <a:p>
            <a:pPr marL="342900" indent="-342900">
              <a:lnSpc>
                <a:spcPct val="200000"/>
              </a:lnSpc>
              <a:buAutoNum type="arabicPlain"/>
            </a:pPr>
            <a:r>
              <a:rPr lang="zh-CN" altLang="en-US" dirty="0">
                <a:latin typeface="Times New Roman" panose="02020603050405020304" pitchFamily="18" charset="0"/>
                <a:ea typeface="宋体" panose="02010600030101010101" pitchFamily="2" charset="-122"/>
              </a:rPr>
              <a:t>本文从研究</a:t>
            </a:r>
            <a:r>
              <a:rPr lang="en-US" altLang="zh-CN" dirty="0">
                <a:latin typeface="Times New Roman" panose="02020603050405020304" pitchFamily="18" charset="0"/>
                <a:ea typeface="宋体" panose="02010600030101010101" pitchFamily="2" charset="-122"/>
              </a:rPr>
              <a:t>deep tracker</a:t>
            </a:r>
            <a:r>
              <a:rPr lang="zh-CN" altLang="en-US" dirty="0">
                <a:latin typeface="Times New Roman" panose="02020603050405020304" pitchFamily="18" charset="0"/>
                <a:ea typeface="宋体" panose="02010600030101010101" pitchFamily="2" charset="-122"/>
              </a:rPr>
              <a:t>为什么无法从更好更深的</a:t>
            </a:r>
            <a:r>
              <a:rPr lang="en-US" altLang="zh-CN" dirty="0">
                <a:latin typeface="Times New Roman" panose="02020603050405020304" pitchFamily="18" charset="0"/>
                <a:ea typeface="宋体" panose="02010600030101010101" pitchFamily="2" charset="-122"/>
              </a:rPr>
              <a:t>CNN</a:t>
            </a:r>
            <a:r>
              <a:rPr lang="zh-CN" altLang="en-US" dirty="0">
                <a:latin typeface="Times New Roman" panose="02020603050405020304" pitchFamily="18" charset="0"/>
                <a:ea typeface="宋体" panose="02010600030101010101" pitchFamily="2" charset="-122"/>
              </a:rPr>
              <a:t>获益这一问题开始，研究发现深度特征和浅层特征表现出截然不同的特性，先分后合的处理方法：</a:t>
            </a:r>
            <a:endParaRPr lang="en-US" altLang="zh-CN" dirty="0">
              <a:latin typeface="Times New Roman" panose="02020603050405020304" pitchFamily="18" charset="0"/>
              <a:ea typeface="宋体" panose="02010600030101010101" pitchFamily="2" charset="-122"/>
            </a:endParaRPr>
          </a:p>
          <a:p>
            <a:pPr>
              <a:lnSpc>
                <a:spcPct val="150000"/>
              </a:lnSpc>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 分：区别对待，深度特征负责鲁棒性，浅层特征负责准确性，数据增强和宽标签函数对</a:t>
            </a:r>
            <a:endParaRPr lang="en-US" altLang="zh-CN"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深度特征提升巨大；</a:t>
            </a:r>
          </a:p>
          <a:p>
            <a:pPr>
              <a:lnSpc>
                <a:spcPct val="150000"/>
              </a:lnSpc>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 合：自适应融合，提出质量评估方法，以最大化融合质量为目标函数，最优化方法同时</a:t>
            </a:r>
            <a:endParaRPr lang="en-US" altLang="zh-CN"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获得深度特征的鲁棒性和浅层特征的准确性。</a:t>
            </a:r>
            <a:endParaRPr lang="zh-CN" altLang="zh-CN" dirty="0"/>
          </a:p>
          <a:p>
            <a:pPr marL="342900" indent="-342900">
              <a:lnSpc>
                <a:spcPct val="200000"/>
              </a:lnSpc>
              <a:buAutoNum type="arabicPlain"/>
            </a:pPr>
            <a:endParaRPr lang="en-US" altLang="zh-CN" dirty="0">
              <a:latin typeface="Times New Roman" panose="02020603050405020304" pitchFamily="18" charset="0"/>
              <a:ea typeface="宋体" panose="02010600030101010101" pitchFamily="2" charset="-122"/>
            </a:endParaRPr>
          </a:p>
        </p:txBody>
      </p:sp>
      <p:sp>
        <p:nvSpPr>
          <p:cNvPr id="8" name="矩形 7">
            <a:extLst>
              <a:ext uri="{FF2B5EF4-FFF2-40B4-BE49-F238E27FC236}">
                <a16:creationId xmlns:a16="http://schemas.microsoft.com/office/drawing/2014/main" id="{F669BF4E-D776-4C8D-B01B-7DB3FE1D251D}"/>
              </a:ext>
            </a:extLst>
          </p:cNvPr>
          <p:cNvSpPr/>
          <p:nvPr/>
        </p:nvSpPr>
        <p:spPr>
          <a:xfrm>
            <a:off x="901147" y="4196235"/>
            <a:ext cx="10257975" cy="455253"/>
          </a:xfrm>
          <a:prstGeom prst="rect">
            <a:avLst/>
          </a:prstGeom>
        </p:spPr>
        <p:txBody>
          <a:bodyPr wrap="square">
            <a:spAutoFit/>
          </a:bodyPr>
          <a:lstStyle/>
          <a:p>
            <a:pPr>
              <a:lnSpc>
                <a:spcPct val="150000"/>
              </a:lnSpc>
            </a:pPr>
            <a:r>
              <a:rPr lang="en-US" altLang="zh-CN" dirty="0">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本文几乎跑了所有的测试库，全都做到了最好结果，比较了包括</a:t>
            </a:r>
            <a:r>
              <a:rPr lang="en-US" altLang="zh-CN" dirty="0">
                <a:latin typeface="Times New Roman" panose="02020603050405020304" pitchFamily="18" charset="0"/>
                <a:ea typeface="宋体" panose="02010600030101010101" pitchFamily="2" charset="-122"/>
              </a:rPr>
              <a:t>CVPR 2018</a:t>
            </a:r>
            <a:r>
              <a:rPr lang="zh-CN" altLang="en-US" dirty="0">
                <a:latin typeface="Times New Roman" panose="02020603050405020304" pitchFamily="18" charset="0"/>
                <a:ea typeface="宋体" panose="02010600030101010101" pitchFamily="2" charset="-122"/>
              </a:rPr>
              <a:t>在内的所有</a:t>
            </a:r>
            <a:r>
              <a:rPr lang="en-US" altLang="zh-CN" dirty="0">
                <a:latin typeface="Times New Roman" panose="02020603050405020304" pitchFamily="18" charset="0"/>
                <a:ea typeface="宋体" panose="02010600030101010101" pitchFamily="2" charset="-122"/>
              </a:rPr>
              <a:t>SOTA</a:t>
            </a:r>
            <a:r>
              <a:rPr lang="zh-CN" altLang="en-US" dirty="0">
                <a:latin typeface="Times New Roman" panose="02020603050405020304" pitchFamily="18" charset="0"/>
                <a:ea typeface="宋体" panose="02010600030101010101" pitchFamily="2" charset="-122"/>
              </a:rPr>
              <a:t>结果；</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29029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讨论</a:t>
            </a:r>
          </a:p>
        </p:txBody>
      </p:sp>
      <p:sp>
        <p:nvSpPr>
          <p:cNvPr id="10" name="矩形 9">
            <a:extLst>
              <a:ext uri="{FF2B5EF4-FFF2-40B4-BE49-F238E27FC236}">
                <a16:creationId xmlns:a16="http://schemas.microsoft.com/office/drawing/2014/main" id="{805CD30E-29C5-4ED1-92B2-0AB19396D05B}"/>
              </a:ext>
            </a:extLst>
          </p:cNvPr>
          <p:cNvSpPr/>
          <p:nvPr/>
        </p:nvSpPr>
        <p:spPr>
          <a:xfrm>
            <a:off x="865286" y="2839331"/>
            <a:ext cx="10188896" cy="923330"/>
          </a:xfrm>
          <a:prstGeom prst="rect">
            <a:avLst/>
          </a:prstGeom>
        </p:spPr>
        <p:txBody>
          <a:bodyPr wrap="square">
            <a:spAutoFit/>
          </a:bodyPr>
          <a:lstStyle/>
          <a:p>
            <a:pPr marL="342900" indent="-342900">
              <a:lnSpc>
                <a:spcPct val="150000"/>
              </a:lnSpc>
              <a:buAutoNum type="arabicPlain" startAt="2"/>
            </a:pPr>
            <a:r>
              <a:rPr lang="zh-CN" altLang="en-US" dirty="0">
                <a:latin typeface="Times New Roman" panose="02020603050405020304" pitchFamily="18" charset="0"/>
                <a:ea typeface="宋体" panose="02010600030101010101" pitchFamily="2" charset="-122"/>
              </a:rPr>
              <a:t>本文方法可以从更好更深的</a:t>
            </a:r>
            <a:r>
              <a:rPr lang="en-US" altLang="zh-CN" dirty="0">
                <a:latin typeface="Times New Roman" panose="02020603050405020304" pitchFamily="18" charset="0"/>
                <a:ea typeface="宋体" panose="02010600030101010101" pitchFamily="2" charset="-122"/>
              </a:rPr>
              <a:t>CNN</a:t>
            </a:r>
            <a:r>
              <a:rPr lang="zh-CN" altLang="en-US" dirty="0">
                <a:latin typeface="Times New Roman" panose="02020603050405020304" pitchFamily="18" charset="0"/>
                <a:ea typeface="宋体" panose="02010600030101010101" pitchFamily="2" charset="-122"/>
              </a:rPr>
              <a:t>获益，最多测试了</a:t>
            </a:r>
            <a:r>
              <a:rPr lang="en-US" altLang="zh-CN" dirty="0">
                <a:latin typeface="Times New Roman" panose="02020603050405020304" pitchFamily="18" charset="0"/>
                <a:ea typeface="宋体" panose="02010600030101010101" pitchFamily="2" charset="-122"/>
              </a:rPr>
              <a:t>ResNet-50</a:t>
            </a:r>
            <a:r>
              <a:rPr lang="zh-CN" altLang="en-US" dirty="0">
                <a:latin typeface="Times New Roman" panose="02020603050405020304" pitchFamily="18" charset="0"/>
                <a:ea typeface="宋体" panose="02010600030101010101" pitchFamily="2" charset="-122"/>
              </a:rPr>
              <a:t>，如果使用更深更好的</a:t>
            </a:r>
            <a:r>
              <a:rPr lang="en-US" altLang="zh-CN" dirty="0">
                <a:latin typeface="Times New Roman" panose="02020603050405020304" pitchFamily="18" charset="0"/>
                <a:ea typeface="宋体" panose="02010600030101010101" pitchFamily="2" charset="-122"/>
              </a:rPr>
              <a:t>ResNet-100</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ea typeface="宋体" panose="02010600030101010101" pitchFamily="2" charset="-122"/>
              </a:rPr>
              <a:t>       ResNet-152</a:t>
            </a:r>
            <a:r>
              <a:rPr lang="zh-CN" altLang="en-US" dirty="0">
                <a:latin typeface="Times New Roman" panose="02020603050405020304" pitchFamily="18" charset="0"/>
                <a:ea typeface="宋体" panose="02010600030101010101" pitchFamily="2" charset="-122"/>
              </a:rPr>
              <a:t>，甚至</a:t>
            </a:r>
            <a:r>
              <a:rPr lang="en-US" altLang="zh-CN" dirty="0">
                <a:latin typeface="Times New Roman" panose="02020603050405020304" pitchFamily="18" charset="0"/>
                <a:ea typeface="宋体" panose="02010600030101010101" pitchFamily="2" charset="-122"/>
              </a:rPr>
              <a:t>Inception-ResNetV2</a:t>
            </a:r>
            <a:r>
              <a:rPr lang="zh-CN" altLang="en-US" dirty="0">
                <a:latin typeface="Times New Roman" panose="02020603050405020304" pitchFamily="18" charset="0"/>
                <a:ea typeface="宋体" panose="02010600030101010101" pitchFamily="2" charset="-122"/>
              </a:rPr>
              <a:t>，那么模型效果会不会进一步提升？</a:t>
            </a:r>
            <a:endParaRPr lang="zh-CN" altLang="zh-CN" dirty="0"/>
          </a:p>
        </p:txBody>
      </p:sp>
      <p:sp>
        <p:nvSpPr>
          <p:cNvPr id="11" name="矩形 10">
            <a:extLst>
              <a:ext uri="{FF2B5EF4-FFF2-40B4-BE49-F238E27FC236}">
                <a16:creationId xmlns:a16="http://schemas.microsoft.com/office/drawing/2014/main" id="{57256D63-97C3-436F-895D-679CF9A31CA6}"/>
              </a:ext>
            </a:extLst>
          </p:cNvPr>
          <p:cNvSpPr/>
          <p:nvPr/>
        </p:nvSpPr>
        <p:spPr>
          <a:xfrm>
            <a:off x="798174" y="1235696"/>
            <a:ext cx="10009525" cy="1200329"/>
          </a:xfrm>
          <a:prstGeom prst="rect">
            <a:avLst/>
          </a:prstGeom>
        </p:spPr>
        <p:txBody>
          <a:bodyPr wrap="square">
            <a:spAutoFit/>
          </a:bodyPr>
          <a:lstStyle/>
          <a:p>
            <a:pPr marL="342900" indent="-342900">
              <a:lnSpc>
                <a:spcPct val="200000"/>
              </a:lnSpc>
              <a:buAutoNum type="arabicPlain"/>
            </a:pPr>
            <a:r>
              <a:rPr lang="zh-CN" altLang="en-US" dirty="0">
                <a:latin typeface="Times New Roman" panose="02020603050405020304" pitchFamily="18" charset="0"/>
                <a:ea typeface="宋体" panose="02010600030101010101" pitchFamily="2" charset="-122"/>
              </a:rPr>
              <a:t>论文没有对模型的速度方面进行描述，论文仅提了质量评估和自适应融合部分计算增加不大，</a:t>
            </a:r>
            <a:endParaRPr lang="en-US" altLang="zh-CN" dirty="0">
              <a:latin typeface="Times New Roman" panose="02020603050405020304" pitchFamily="18" charset="0"/>
              <a:ea typeface="宋体" panose="02010600030101010101" pitchFamily="2" charset="-122"/>
            </a:endParaRPr>
          </a:p>
          <a:p>
            <a:pPr>
              <a:lnSpc>
                <a:spcPct val="200000"/>
              </a:lnSpc>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但数据增强会严重增加提取深度特征的负担，速度应该会降低，有没有什么可以解决的办法？</a:t>
            </a:r>
            <a:endParaRPr lang="en-US" altLang="zh-CN" dirty="0">
              <a:latin typeface="Times New Roman" panose="02020603050405020304" pitchFamily="18" charset="0"/>
              <a:ea typeface="宋体" panose="02010600030101010101" pitchFamily="2" charset="-122"/>
            </a:endParaRPr>
          </a:p>
        </p:txBody>
      </p:sp>
      <p:sp>
        <p:nvSpPr>
          <p:cNvPr id="8" name="矩形 7">
            <a:extLst>
              <a:ext uri="{FF2B5EF4-FFF2-40B4-BE49-F238E27FC236}">
                <a16:creationId xmlns:a16="http://schemas.microsoft.com/office/drawing/2014/main" id="{F669BF4E-D776-4C8D-B01B-7DB3FE1D251D}"/>
              </a:ext>
            </a:extLst>
          </p:cNvPr>
          <p:cNvSpPr/>
          <p:nvPr/>
        </p:nvSpPr>
        <p:spPr>
          <a:xfrm>
            <a:off x="949106" y="4133314"/>
            <a:ext cx="9438027" cy="455253"/>
          </a:xfrm>
          <a:prstGeom prst="rect">
            <a:avLst/>
          </a:prstGeom>
        </p:spPr>
        <p:txBody>
          <a:bodyPr wrap="square">
            <a:spAutoFit/>
          </a:bodyPr>
          <a:lstStyle/>
          <a:p>
            <a:pPr>
              <a:lnSpc>
                <a:spcPct val="150000"/>
              </a:lnSpc>
            </a:pPr>
            <a:r>
              <a:rPr lang="en-US" altLang="zh-CN" dirty="0">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本文的方法能否用在多目标追踪模型中？</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15419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97836" y="4064778"/>
            <a:ext cx="2880000" cy="369332"/>
          </a:xfrm>
          <a:prstGeom prst="rect">
            <a:avLst/>
          </a:prstGeom>
          <a:noFill/>
        </p:spPr>
        <p:txBody>
          <a:bodyPr wrap="square" rtlCol="0" anchor="ctr">
            <a:spAutoFit/>
          </a:bodyPr>
          <a:lstStyle/>
          <a:p>
            <a:pPr algn="ctr"/>
            <a:r>
              <a:rPr lang="zh-CN" altLang="en-US" b="1" dirty="0">
                <a:solidFill>
                  <a:schemeClr val="bg1"/>
                </a:solidFill>
              </a:rPr>
              <a:t>感谢观赏！</a:t>
            </a:r>
            <a:endParaRPr lang="en-US" b="1" dirty="0">
              <a:solidFill>
                <a:schemeClr val="bg1"/>
              </a:solidFill>
            </a:endParaRPr>
          </a:p>
        </p:txBody>
      </p:sp>
    </p:spTree>
    <p:extLst>
      <p:ext uri="{BB962C8B-B14F-4D97-AF65-F5344CB8AC3E}">
        <p14:creationId xmlns:p14="http://schemas.microsoft.com/office/powerpoint/2010/main" val="424868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论文贡献</a:t>
            </a:r>
            <a:endParaRPr lang="en-US" dirty="0"/>
          </a:p>
        </p:txBody>
      </p:sp>
      <p:sp>
        <p:nvSpPr>
          <p:cNvPr id="14" name="文本框 13"/>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spTree>
    <p:extLst>
      <p:ext uri="{BB962C8B-B14F-4D97-AF65-F5344CB8AC3E}">
        <p14:creationId xmlns:p14="http://schemas.microsoft.com/office/powerpoint/2010/main" val="414642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论文贡献</a:t>
            </a:r>
          </a:p>
        </p:txBody>
      </p:sp>
      <p:sp>
        <p:nvSpPr>
          <p:cNvPr id="2" name="矩形 1"/>
          <p:cNvSpPr/>
          <p:nvPr/>
        </p:nvSpPr>
        <p:spPr>
          <a:xfrm>
            <a:off x="798489" y="909690"/>
            <a:ext cx="10419010" cy="1689373"/>
          </a:xfrm>
          <a:prstGeom prst="rect">
            <a:avLst/>
          </a:prstGeom>
        </p:spPr>
        <p:txBody>
          <a:bodyPr wrap="square">
            <a:spAutoFit/>
          </a:bodyPr>
          <a:lstStyle/>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 该论文探究了深度特征和浅层特征分别对目标跟踪的影响：</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   1</a:t>
            </a:r>
            <a:r>
              <a:rPr lang="zh-CN" altLang="en-US" dirty="0">
                <a:latin typeface="宋体" panose="02010600030101010101" pitchFamily="2" charset="-122"/>
                <a:ea typeface="宋体" panose="02010600030101010101" pitchFamily="2" charset="-122"/>
              </a:rPr>
              <a:t>）单独地使用深度特征和浅层特征训练模型，并对比两者效果；</a:t>
            </a: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）得出两类特征应该单独处理的结论，深度特征更应该关注于鲁棒性，浅层特征更关注准确性；</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   3</a:t>
            </a:r>
            <a:r>
              <a:rPr lang="zh-CN" altLang="en-US" dirty="0">
                <a:latin typeface="宋体" panose="02010600030101010101" pitchFamily="2" charset="-122"/>
                <a:ea typeface="宋体" panose="02010600030101010101" pitchFamily="2" charset="-122"/>
              </a:rPr>
              <a:t>）使用了样本增强和调节精度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鲁棒性平衡参数的方法可以显著提高深度特征下的跟踪性能。</a:t>
            </a:r>
          </a:p>
        </p:txBody>
      </p:sp>
      <p:sp>
        <p:nvSpPr>
          <p:cNvPr id="3" name="矩形 2"/>
          <p:cNvSpPr/>
          <p:nvPr/>
        </p:nvSpPr>
        <p:spPr>
          <a:xfrm>
            <a:off x="798489" y="2848005"/>
            <a:ext cx="9839460" cy="858377"/>
          </a:xfrm>
          <a:prstGeom prst="rect">
            <a:avLst/>
          </a:prstGeom>
        </p:spPr>
        <p:txBody>
          <a:bodyPr wrap="square">
            <a:spAutoFit/>
          </a:bodyPr>
          <a:lstStyle/>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 提出了一种新的跟踪测试结果质量测量方法，结合这种方法计算融合两种特征下响应结果的加权系数，得到最终的响应</a:t>
            </a:r>
            <a:r>
              <a:rPr lang="en-US" altLang="zh-CN" dirty="0">
                <a:latin typeface="宋体" panose="02010600030101010101" pitchFamily="2" charset="-122"/>
                <a:ea typeface="宋体" panose="02010600030101010101" pitchFamily="2" charset="-122"/>
              </a:rPr>
              <a:t>map</a:t>
            </a:r>
            <a:r>
              <a:rPr lang="zh-CN" altLang="en-US" dirty="0">
                <a:latin typeface="宋体" panose="02010600030101010101" pitchFamily="2" charset="-122"/>
                <a:ea typeface="宋体" panose="02010600030101010101" pitchFamily="2" charset="-122"/>
              </a:rPr>
              <a:t>。</a:t>
            </a:r>
          </a:p>
        </p:txBody>
      </p:sp>
      <p:pic>
        <p:nvPicPr>
          <p:cNvPr id="9" name="图片 8">
            <a:extLst>
              <a:ext uri="{FF2B5EF4-FFF2-40B4-BE49-F238E27FC236}">
                <a16:creationId xmlns:a16="http://schemas.microsoft.com/office/drawing/2014/main" id="{13B5CEC5-4DD5-4B1E-BEEB-93D27309072C}"/>
              </a:ext>
            </a:extLst>
          </p:cNvPr>
          <p:cNvPicPr>
            <a:picLocks noChangeAspect="1"/>
          </p:cNvPicPr>
          <p:nvPr/>
        </p:nvPicPr>
        <p:blipFill>
          <a:blip r:embed="rId2"/>
          <a:stretch>
            <a:fillRect/>
          </a:stretch>
        </p:blipFill>
        <p:spPr>
          <a:xfrm>
            <a:off x="5523684" y="3429000"/>
            <a:ext cx="4733526" cy="3117200"/>
          </a:xfrm>
          <a:prstGeom prst="rect">
            <a:avLst/>
          </a:prstGeom>
        </p:spPr>
      </p:pic>
    </p:spTree>
    <p:extLst>
      <p:ext uri="{BB962C8B-B14F-4D97-AF65-F5344CB8AC3E}">
        <p14:creationId xmlns:p14="http://schemas.microsoft.com/office/powerpoint/2010/main" val="2419499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论文背景</a:t>
            </a:r>
            <a:endParaRPr lang="en-US" dirty="0"/>
          </a:p>
        </p:txBody>
      </p:sp>
      <p:sp>
        <p:nvSpPr>
          <p:cNvPr id="14" name="文本框 13"/>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spTree>
    <p:extLst>
      <p:ext uri="{BB962C8B-B14F-4D97-AF65-F5344CB8AC3E}">
        <p14:creationId xmlns:p14="http://schemas.microsoft.com/office/powerpoint/2010/main" val="733322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主要问题</a:t>
            </a:r>
          </a:p>
        </p:txBody>
      </p:sp>
      <p:sp>
        <p:nvSpPr>
          <p:cNvPr id="15" name="矩形 14"/>
          <p:cNvSpPr/>
          <p:nvPr/>
        </p:nvSpPr>
        <p:spPr>
          <a:xfrm>
            <a:off x="399937" y="1334002"/>
            <a:ext cx="10889895"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  尽管深度学习在各种计算机视觉任务中取得了显著的成功，但它对一般的目标跟踪的影响有限；</a:t>
            </a:r>
            <a:endParaRPr lang="en-US" altLang="zh-CN" dirty="0">
              <a:latin typeface="Times New Roman" panose="02020603050405020304" pitchFamily="18" charset="0"/>
              <a:ea typeface="宋体" panose="02010600030101010101" pitchFamily="2" charset="-122"/>
            </a:endParaRPr>
          </a:p>
        </p:txBody>
      </p:sp>
      <p:sp>
        <p:nvSpPr>
          <p:cNvPr id="21" name="矩形 20">
            <a:extLst>
              <a:ext uri="{FF2B5EF4-FFF2-40B4-BE49-F238E27FC236}">
                <a16:creationId xmlns:a16="http://schemas.microsoft.com/office/drawing/2014/main" id="{8899CAB8-4310-4DD4-AC40-BD874E505B79}"/>
              </a:ext>
            </a:extLst>
          </p:cNvPr>
          <p:cNvSpPr/>
          <p:nvPr/>
        </p:nvSpPr>
        <p:spPr>
          <a:xfrm>
            <a:off x="399933" y="2362123"/>
            <a:ext cx="10606419" cy="923330"/>
          </a:xfrm>
          <a:prstGeom prst="rect">
            <a:avLst/>
          </a:prstGeom>
        </p:spPr>
        <p:txBody>
          <a:bodyPr wrap="square">
            <a:spAutoFit/>
          </a:bodyPr>
          <a:lstStyle/>
          <a:p>
            <a:pPr lvl="1">
              <a:lnSpc>
                <a:spcPct val="150000"/>
              </a:lnSpc>
            </a:pP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   基于深度学习方法的追踪器和纯手工提取的追踪器在效果上并没有显著的优势，甚至在有些标准  </a:t>
            </a:r>
            <a:endParaRPr lang="en-US" altLang="zh-CN" dirty="0">
              <a:latin typeface="Times New Roman" panose="02020603050405020304" pitchFamily="18" charset="0"/>
              <a:ea typeface="宋体" panose="02010600030101010101" pitchFamily="2" charset="-122"/>
            </a:endParaRPr>
          </a:p>
          <a:p>
            <a:pPr lvl="1">
              <a:lnSpc>
                <a:spcPct val="150000"/>
              </a:lnSpc>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数据集上，后者的效果更好；</a:t>
            </a:r>
            <a:endParaRPr lang="en-US" altLang="zh-CN"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E8F60306-F064-4D98-B07E-D38956BE6C34}"/>
              </a:ext>
            </a:extLst>
          </p:cNvPr>
          <p:cNvSpPr/>
          <p:nvPr/>
        </p:nvSpPr>
        <p:spPr>
          <a:xfrm>
            <a:off x="399932" y="3705344"/>
            <a:ext cx="10606419" cy="870751"/>
          </a:xfrm>
          <a:prstGeom prst="rect">
            <a:avLst/>
          </a:prstGeom>
        </p:spPr>
        <p:txBody>
          <a:bodyPr wrap="square">
            <a:spAutoFit/>
          </a:bodyPr>
          <a:lstStyle/>
          <a:p>
            <a:pPr lvl="1">
              <a:lnSpc>
                <a:spcPct val="150000"/>
              </a:lnSpc>
            </a:pP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   作者尝试将</a:t>
            </a:r>
            <a:r>
              <a:rPr lang="en-US" altLang="zh-CN" dirty="0">
                <a:latin typeface="Times New Roman" panose="02020603050405020304" pitchFamily="18" charset="0"/>
                <a:ea typeface="宋体" panose="02010600030101010101" pitchFamily="2" charset="-122"/>
              </a:rPr>
              <a:t>ECO</a:t>
            </a:r>
            <a:r>
              <a:rPr lang="zh-CN" altLang="en-US" dirty="0">
                <a:latin typeface="Times New Roman" panose="02020603050405020304" pitchFamily="18" charset="0"/>
                <a:ea typeface="宋体" panose="02010600030101010101" pitchFamily="2" charset="-122"/>
              </a:rPr>
              <a:t>方法中的</a:t>
            </a:r>
            <a:r>
              <a:rPr lang="en-US" altLang="zh-CN" dirty="0" err="1">
                <a:latin typeface="Times New Roman" panose="02020603050405020304" pitchFamily="18" charset="0"/>
                <a:ea typeface="宋体" panose="02010600030101010101" pitchFamily="2" charset="-122"/>
              </a:rPr>
              <a:t>VGGNet</a:t>
            </a:r>
            <a:r>
              <a:rPr lang="zh-CN" altLang="en-US" dirty="0">
                <a:latin typeface="Times New Roman" panose="02020603050405020304" pitchFamily="18" charset="0"/>
                <a:ea typeface="宋体" panose="02010600030101010101" pitchFamily="2" charset="-122"/>
              </a:rPr>
              <a:t>换成</a:t>
            </a:r>
            <a:r>
              <a:rPr lang="en-US" altLang="zh-CN" dirty="0" err="1">
                <a:latin typeface="Times New Roman" panose="02020603050405020304" pitchFamily="18" charset="0"/>
                <a:ea typeface="宋体" panose="02010600030101010101" pitchFamily="2" charset="-122"/>
              </a:rPr>
              <a:t>GoogLNet</a:t>
            </a:r>
            <a:r>
              <a:rPr lang="zh-CN" altLang="en-US" dirty="0">
                <a:latin typeface="Times New Roman" panose="02020603050405020304" pitchFamily="18" charset="0"/>
                <a:ea typeface="宋体" panose="02010600030101010101" pitchFamily="2" charset="-122"/>
              </a:rPr>
              <a:t>和</a:t>
            </a:r>
            <a:r>
              <a:rPr lang="en-US" altLang="zh-CN" dirty="0" err="1">
                <a:latin typeface="Times New Roman" panose="02020603050405020304" pitchFamily="18" charset="0"/>
                <a:ea typeface="宋体" panose="02010600030101010101" pitchFamily="2" charset="-122"/>
              </a:rPr>
              <a:t>ResNet</a:t>
            </a:r>
            <a:r>
              <a:rPr lang="zh-CN" altLang="en-US" dirty="0">
                <a:latin typeface="Times New Roman" panose="02020603050405020304" pitchFamily="18" charset="0"/>
                <a:ea typeface="宋体" panose="02010600030101010101" pitchFamily="2" charset="-122"/>
              </a:rPr>
              <a:t>，并没有像其他方向一样带来性能方面</a:t>
            </a:r>
            <a:endParaRPr lang="en-US" altLang="zh-CN" dirty="0">
              <a:latin typeface="Times New Roman" panose="02020603050405020304" pitchFamily="18" charset="0"/>
              <a:ea typeface="宋体" panose="02010600030101010101" pitchFamily="2" charset="-122"/>
            </a:endParaRPr>
          </a:p>
          <a:p>
            <a:pPr lvl="1">
              <a:lnSpc>
                <a:spcPct val="150000"/>
              </a:lnSpc>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的巨大提升，</a:t>
            </a:r>
            <a:r>
              <a:rPr lang="zh-CN" altLang="zh-CN" dirty="0">
                <a:latin typeface="Times New Roman" panose="02020603050405020304" pitchFamily="18" charset="0"/>
                <a:ea typeface="宋体" panose="02010600030101010101" pitchFamily="2" charset="-122"/>
              </a:rPr>
              <a:t>这违背了深度学习领域网络越大越深性能越好的基本法则</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27904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分析原因</a:t>
            </a:r>
          </a:p>
        </p:txBody>
      </p:sp>
      <p:sp>
        <p:nvSpPr>
          <p:cNvPr id="15" name="矩形 14"/>
          <p:cNvSpPr/>
          <p:nvPr/>
        </p:nvSpPr>
        <p:spPr>
          <a:xfrm>
            <a:off x="399933" y="1591579"/>
            <a:ext cx="8889841" cy="923330"/>
          </a:xfrm>
          <a:prstGeom prst="rect">
            <a:avLst/>
          </a:prstGeom>
        </p:spPr>
        <p:txBody>
          <a:bodyPr wrap="square">
            <a:spAutoFit/>
          </a:bodyPr>
          <a:lstStyle/>
          <a:p>
            <a:pPr marL="800100" lvl="1" indent="-342900">
              <a:lnSpc>
                <a:spcPct val="150000"/>
              </a:lnSpc>
              <a:buAutoNum type="arabicPlain"/>
            </a:pPr>
            <a:r>
              <a:rPr lang="zh-CN" altLang="en-US" dirty="0">
                <a:latin typeface="Times New Roman" panose="02020603050405020304" pitchFamily="18" charset="0"/>
                <a:ea typeface="宋体" panose="02010600030101010101" pitchFamily="2" charset="-122"/>
              </a:rPr>
              <a:t>深度学习模型训练需要大量的训练数据，但是，视觉目标追踪中 只在第一帧提供标签样本，训练数据不足，难以学到好的深度特征；</a:t>
            </a:r>
            <a:endParaRPr lang="en-US" altLang="zh-CN"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E8F60306-F064-4D98-B07E-D38956BE6C34}"/>
              </a:ext>
            </a:extLst>
          </p:cNvPr>
          <p:cNvSpPr/>
          <p:nvPr/>
        </p:nvSpPr>
        <p:spPr>
          <a:xfrm>
            <a:off x="399933" y="3298342"/>
            <a:ext cx="9247650" cy="870751"/>
          </a:xfrm>
          <a:prstGeom prst="rect">
            <a:avLst/>
          </a:prstGeom>
        </p:spPr>
        <p:txBody>
          <a:bodyPr wrap="square">
            <a:spAutoFit/>
          </a:bodyPr>
          <a:lstStyle/>
          <a:p>
            <a:pPr marL="800100" lvl="1" indent="-342900">
              <a:lnSpc>
                <a:spcPct val="150000"/>
              </a:lnSpc>
              <a:buAutoNum type="arabicPlain" startAt="2"/>
            </a:pPr>
            <a:r>
              <a:rPr lang="zh-CN" altLang="en-US" dirty="0">
                <a:latin typeface="Times New Roman" panose="02020603050405020304" pitchFamily="18" charset="0"/>
                <a:ea typeface="宋体" panose="02010600030101010101" pitchFamily="2" charset="-122"/>
              </a:rPr>
              <a:t>在目标跟踪中，除了要精准的定位到检测目标之外，还要能够精准的标注，作为下</a:t>
            </a:r>
            <a:endParaRPr lang="en-US" altLang="zh-CN" dirty="0">
              <a:latin typeface="Times New Roman" panose="02020603050405020304" pitchFamily="18" charset="0"/>
              <a:ea typeface="宋体" panose="02010600030101010101" pitchFamily="2" charset="-122"/>
            </a:endParaRPr>
          </a:p>
          <a:p>
            <a:pPr lvl="1">
              <a:lnSpc>
                <a:spcPct val="150000"/>
              </a:lnSpc>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一帧的样本标签。但是深度特征往往难以对预测目标进行精准的定位。</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02709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zh-CN" altLang="en-US" dirty="0"/>
              <a:t>拟解决办法</a:t>
            </a:r>
          </a:p>
        </p:txBody>
      </p:sp>
      <p:sp>
        <p:nvSpPr>
          <p:cNvPr id="15" name="矩形 14"/>
          <p:cNvSpPr/>
          <p:nvPr/>
        </p:nvSpPr>
        <p:spPr>
          <a:xfrm>
            <a:off x="399932" y="1499246"/>
            <a:ext cx="5807685" cy="369332"/>
          </a:xfrm>
          <a:prstGeom prst="rect">
            <a:avLst/>
          </a:prstGeom>
        </p:spPr>
        <p:txBody>
          <a:bodyPr wrap="square">
            <a:spAutoFit/>
          </a:bodyPr>
          <a:lstStyle/>
          <a:p>
            <a:pPr marL="800100" lvl="1" indent="-342900">
              <a:buAutoNum type="arabicPlain"/>
            </a:pPr>
            <a:r>
              <a:rPr lang="zh-CN" altLang="en-US" dirty="0">
                <a:latin typeface="Times New Roman" panose="02020603050405020304" pitchFamily="18" charset="0"/>
                <a:ea typeface="宋体" panose="02010600030101010101" pitchFamily="2" charset="-122"/>
              </a:rPr>
              <a:t>使用数据增强技术，增加训练样本；</a:t>
            </a:r>
            <a:endParaRPr lang="en-US" altLang="zh-CN"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E8F60306-F064-4D98-B07E-D38956BE6C34}"/>
              </a:ext>
            </a:extLst>
          </p:cNvPr>
          <p:cNvSpPr/>
          <p:nvPr/>
        </p:nvSpPr>
        <p:spPr>
          <a:xfrm>
            <a:off x="399932" y="3036823"/>
            <a:ext cx="4597071"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   对标签得分函数设置合适的宽度</a:t>
            </a:r>
            <a:r>
              <a:rPr lang="el-GR" altLang="zh-CN" dirty="0">
                <a:latin typeface="Times New Roman" panose="02020603050405020304" pitchFamily="18" charset="0"/>
                <a:ea typeface="宋体" panose="02010600030101010101" pitchFamily="2" charset="-122"/>
              </a:rPr>
              <a:t>σ</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5" name="矩形 4"/>
          <p:cNvSpPr/>
          <p:nvPr/>
        </p:nvSpPr>
        <p:spPr>
          <a:xfrm>
            <a:off x="758394" y="2196758"/>
            <a:ext cx="7535601" cy="369332"/>
          </a:xfrm>
          <a:prstGeom prst="rect">
            <a:avLst/>
          </a:prstGeom>
        </p:spPr>
        <p:txBody>
          <a:bodyPr wrap="square">
            <a:spAutoFit/>
          </a:bodyPr>
          <a:lstStyle/>
          <a:p>
            <a:pPr lvl="1"/>
            <a:r>
              <a:rPr lang="zh-CN" altLang="en-US" dirty="0">
                <a:latin typeface="宋体" panose="02010600030101010101" pitchFamily="2" charset="-122"/>
                <a:ea typeface="宋体" panose="02010600030101010101" pitchFamily="2" charset="-122"/>
              </a:rPr>
              <a:t>使用的数据增强技术有：翻转，旋转，平移，模糊，</a:t>
            </a:r>
            <a:r>
              <a:rPr lang="en-US" altLang="zh-CN" dirty="0">
                <a:latin typeface="宋体" panose="02010600030101010101" pitchFamily="2" charset="-122"/>
                <a:ea typeface="宋体" panose="02010600030101010101" pitchFamily="2" charset="-122"/>
              </a:rPr>
              <a:t>dropout</a:t>
            </a:r>
          </a:p>
        </p:txBody>
      </p:sp>
      <p:sp>
        <p:nvSpPr>
          <p:cNvPr id="6" name="矩形 5"/>
          <p:cNvSpPr/>
          <p:nvPr/>
        </p:nvSpPr>
        <p:spPr>
          <a:xfrm>
            <a:off x="1095824" y="3693163"/>
            <a:ext cx="9093944" cy="1338828"/>
          </a:xfrm>
          <a:prstGeom prst="rect">
            <a:avLst/>
          </a:prstGeom>
        </p:spPr>
        <p:txBody>
          <a:bodyPr wrap="square">
            <a:spAutoFit/>
          </a:bodyPr>
          <a:lstStyle/>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DCF</a:t>
            </a:r>
            <a:r>
              <a:rPr lang="zh-CN" altLang="en-US" dirty="0">
                <a:latin typeface="宋体" panose="02010600030101010101" pitchFamily="2" charset="-122"/>
                <a:ea typeface="宋体" panose="02010600030101010101" pitchFamily="2" charset="-122"/>
              </a:rPr>
              <a:t>的跟踪器如</a:t>
            </a:r>
            <a:r>
              <a:rPr lang="en-US" altLang="zh-CN" dirty="0">
                <a:latin typeface="宋体" panose="02010600030101010101" pitchFamily="2" charset="-122"/>
                <a:ea typeface="宋体" panose="02010600030101010101" pitchFamily="2" charset="-122"/>
              </a:rPr>
              <a:t>ECO</a:t>
            </a:r>
            <a:r>
              <a:rPr lang="zh-CN" altLang="en-US" dirty="0">
                <a:latin typeface="宋体" panose="02010600030101010101" pitchFamily="2" charset="-122"/>
                <a:ea typeface="宋体" panose="02010600030101010101" pitchFamily="2" charset="-122"/>
              </a:rPr>
              <a:t>，提取正样本的区域大小由标签得分函数的宽度控制；</a:t>
            </a: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ECO</a:t>
            </a:r>
            <a:r>
              <a:rPr lang="zh-CN" altLang="en-US" dirty="0">
                <a:latin typeface="宋体" panose="02010600030101010101" pitchFamily="2" charset="-122"/>
                <a:ea typeface="宋体" panose="02010600030101010101" pitchFamily="2" charset="-122"/>
              </a:rPr>
              <a:t>中采用的是高斯函数，标准偏差与目标大小成比例，系数为</a:t>
            </a:r>
            <a:r>
              <a:rPr lang="en-US" altLang="zh-CN" dirty="0">
                <a:latin typeface="宋体" panose="02010600030101010101" pitchFamily="2" charset="-122"/>
                <a:ea typeface="宋体" panose="02010600030101010101" pitchFamily="2" charset="-122"/>
              </a:rPr>
              <a:t>σ</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a:t>
            </a:r>
            <a:r>
              <a:rPr lang="el-GR" altLang="zh-CN" dirty="0">
                <a:latin typeface="Times New Roman" panose="02020603050405020304" pitchFamily="18" charset="0"/>
                <a:ea typeface="宋体" panose="02010600030101010101" pitchFamily="2" charset="-122"/>
              </a:rPr>
              <a:t> σ</a:t>
            </a:r>
            <a:r>
              <a:rPr lang="zh-CN" altLang="en-US" dirty="0">
                <a:latin typeface="Times New Roman" panose="02020603050405020304" pitchFamily="18" charset="0"/>
                <a:ea typeface="宋体" panose="02010600030101010101" pitchFamily="2" charset="-122"/>
              </a:rPr>
              <a:t>越大，提取的目标区域越大。</a:t>
            </a:r>
            <a:endParaRPr lang="en-US" altLang="zh-CN" dirty="0">
              <a:latin typeface="宋体" panose="02010600030101010101" pitchFamily="2" charset="-122"/>
              <a:ea typeface="宋体" panose="02010600030101010101" pitchFamily="2" charset="-122"/>
            </a:endParaRPr>
          </a:p>
        </p:txBody>
      </p:sp>
      <p:sp>
        <p:nvSpPr>
          <p:cNvPr id="7" name="矩形 6">
            <a:extLst>
              <a:ext uri="{FF2B5EF4-FFF2-40B4-BE49-F238E27FC236}">
                <a16:creationId xmlns:a16="http://schemas.microsoft.com/office/drawing/2014/main" id="{E77AB7D6-DE08-40DD-953E-EB4E9FC5070F}"/>
              </a:ext>
            </a:extLst>
          </p:cNvPr>
          <p:cNvSpPr/>
          <p:nvPr/>
        </p:nvSpPr>
        <p:spPr>
          <a:xfrm>
            <a:off x="399931" y="5272853"/>
            <a:ext cx="4597071" cy="369332"/>
          </a:xfrm>
          <a:prstGeom prst="rect">
            <a:avLst/>
          </a:prstGeom>
        </p:spPr>
        <p:txBody>
          <a:bodyPr wrap="square">
            <a:spAutoFit/>
          </a:bodyPr>
          <a:lstStyle/>
          <a:p>
            <a:pPr lvl="1"/>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   分别处理深层特征和浅层特征。</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69906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4037</TotalTime>
  <Words>2931</Words>
  <Application>Microsoft Office PowerPoint</Application>
  <PresentationFormat>宽屏</PresentationFormat>
  <Paragraphs>217</Paragraphs>
  <Slides>38</Slides>
  <Notes>10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6" baseType="lpstr">
      <vt:lpstr>宋体</vt:lpstr>
      <vt:lpstr>微软雅黑</vt:lpstr>
      <vt:lpstr>Arial</vt:lpstr>
      <vt:lpstr>Calibri</vt:lpstr>
      <vt:lpstr>Cambria Math</vt:lpstr>
      <vt:lpstr>Times New Roman</vt:lpstr>
      <vt:lpstr>Office 主题</vt:lpstr>
      <vt:lpstr>Equation</vt:lpstr>
      <vt:lpstr>Unveiling the Power of Deep Tracking</vt:lpstr>
      <vt:lpstr>PowerPoint 演示文稿</vt:lpstr>
      <vt:lpstr>论文结构</vt:lpstr>
      <vt:lpstr>论文贡献</vt:lpstr>
      <vt:lpstr>论文贡献</vt:lpstr>
      <vt:lpstr>论文背景</vt:lpstr>
      <vt:lpstr>主要问题</vt:lpstr>
      <vt:lpstr>分析原因</vt:lpstr>
      <vt:lpstr>拟解决办法</vt:lpstr>
      <vt:lpstr>特征特性分析</vt:lpstr>
      <vt:lpstr>深度特征和浅层特征的主要特性</vt:lpstr>
      <vt:lpstr>实验准备</vt:lpstr>
      <vt:lpstr>数据增强技术对两种特征的影响</vt:lpstr>
      <vt:lpstr>数据增强技术对两种特征的影响</vt:lpstr>
      <vt:lpstr>数据增强技术对两种特征的影响</vt:lpstr>
      <vt:lpstr>鲁棒性权衡问题</vt:lpstr>
      <vt:lpstr>数据增强技术对两种特征的影响</vt:lpstr>
      <vt:lpstr>两种方法对深度模型的影响</vt:lpstr>
      <vt:lpstr>结论</vt:lpstr>
      <vt:lpstr>提出的方法</vt:lpstr>
      <vt:lpstr>融合两种特征</vt:lpstr>
      <vt:lpstr>融合两种特征</vt:lpstr>
      <vt:lpstr>预测质量衡量</vt:lpstr>
      <vt:lpstr>两种情况分析</vt:lpstr>
      <vt:lpstr>两种情况分析</vt:lpstr>
      <vt:lpstr>两种情况分析</vt:lpstr>
      <vt:lpstr>自适应融合方法</vt:lpstr>
      <vt:lpstr>对比实验</vt:lpstr>
      <vt:lpstr>实验准备</vt:lpstr>
      <vt:lpstr>自适应融合方法与普通加权方法效果对比</vt:lpstr>
      <vt:lpstr>自适应融合方法的权重变化</vt:lpstr>
      <vt:lpstr>提出的方法与ECO方法对比</vt:lpstr>
      <vt:lpstr>提出的方法与其他方法对比</vt:lpstr>
      <vt:lpstr>提出的方法与其他方法对比</vt:lpstr>
      <vt:lpstr>总结与讨论</vt:lpstr>
      <vt:lpstr>总结</vt:lpstr>
      <vt:lpstr>讨论</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陈 同林</cp:lastModifiedBy>
  <cp:revision>226</cp:revision>
  <dcterms:created xsi:type="dcterms:W3CDTF">2014-04-01T11:22:20Z</dcterms:created>
  <dcterms:modified xsi:type="dcterms:W3CDTF">2018-12-21T10:16:17Z</dcterms:modified>
</cp:coreProperties>
</file>